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7" r:id="rId4"/>
  </p:sldMasterIdLst>
  <p:notesMasterIdLst>
    <p:notesMasterId r:id="rId19"/>
  </p:notesMasterIdLst>
  <p:sldIdLst>
    <p:sldId id="256" r:id="rId5"/>
    <p:sldId id="264" r:id="rId6"/>
    <p:sldId id="257" r:id="rId7"/>
    <p:sldId id="258" r:id="rId8"/>
    <p:sldId id="354" r:id="rId9"/>
    <p:sldId id="364" r:id="rId10"/>
    <p:sldId id="365" r:id="rId11"/>
    <p:sldId id="356" r:id="rId12"/>
    <p:sldId id="358" r:id="rId13"/>
    <p:sldId id="359" r:id="rId14"/>
    <p:sldId id="355" r:id="rId15"/>
    <p:sldId id="260" r:id="rId16"/>
    <p:sldId id="363" r:id="rId17"/>
    <p:sldId id="324"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2968CD-5483-446A-A5A5-DDC9A0BA431D}" v="1" dt="2023-01-15T22:45:34.5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4" d="100"/>
          <a:sy n="54" d="100"/>
        </p:scale>
        <p:origin x="138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zabeth Field" userId="fb0512a6bf74e785" providerId="LiveId" clId="{692968CD-5483-446A-A5A5-DDC9A0BA431D}"/>
    <pc:docChg chg="custSel modSld">
      <pc:chgData name="Elizabeth Field" userId="fb0512a6bf74e785" providerId="LiveId" clId="{692968CD-5483-446A-A5A5-DDC9A0BA431D}" dt="2023-01-15T22:50:00.975" v="260" actId="207"/>
      <pc:docMkLst>
        <pc:docMk/>
      </pc:docMkLst>
      <pc:sldChg chg="modSp mod">
        <pc:chgData name="Elizabeth Field" userId="fb0512a6bf74e785" providerId="LiveId" clId="{692968CD-5483-446A-A5A5-DDC9A0BA431D}" dt="2023-01-15T22:43:25.939" v="9" actId="207"/>
        <pc:sldMkLst>
          <pc:docMk/>
          <pc:sldMk cId="4083889126" sldId="256"/>
        </pc:sldMkLst>
        <pc:spChg chg="mod">
          <ac:chgData name="Elizabeth Field" userId="fb0512a6bf74e785" providerId="LiveId" clId="{692968CD-5483-446A-A5A5-DDC9A0BA431D}" dt="2023-01-15T22:43:25.939" v="9" actId="207"/>
          <ac:spMkLst>
            <pc:docMk/>
            <pc:sldMk cId="4083889126" sldId="256"/>
            <ac:spMk id="2" creationId="{A112DA67-F035-472B-B0EB-0441AA9C4744}"/>
          </ac:spMkLst>
        </pc:spChg>
      </pc:sldChg>
      <pc:sldChg chg="modSp mod">
        <pc:chgData name="Elizabeth Field" userId="fb0512a6bf74e785" providerId="LiveId" clId="{692968CD-5483-446A-A5A5-DDC9A0BA431D}" dt="2023-01-15T22:45:59.877" v="134" actId="20577"/>
        <pc:sldMkLst>
          <pc:docMk/>
          <pc:sldMk cId="1248243018" sldId="260"/>
        </pc:sldMkLst>
        <pc:spChg chg="mod">
          <ac:chgData name="Elizabeth Field" userId="fb0512a6bf74e785" providerId="LiveId" clId="{692968CD-5483-446A-A5A5-DDC9A0BA431D}" dt="2023-01-15T22:45:59.877" v="134" actId="20577"/>
          <ac:spMkLst>
            <pc:docMk/>
            <pc:sldMk cId="1248243018" sldId="260"/>
            <ac:spMk id="4" creationId="{8EABE170-D54A-4644-9D04-8A1A5CCE026D}"/>
          </ac:spMkLst>
        </pc:spChg>
      </pc:sldChg>
      <pc:sldChg chg="modSp mod">
        <pc:chgData name="Elizabeth Field" userId="fb0512a6bf74e785" providerId="LiveId" clId="{692968CD-5483-446A-A5A5-DDC9A0BA431D}" dt="2023-01-15T22:47:13.568" v="135" actId="1076"/>
        <pc:sldMkLst>
          <pc:docMk/>
          <pc:sldMk cId="3859409274" sldId="355"/>
        </pc:sldMkLst>
        <pc:spChg chg="mod">
          <ac:chgData name="Elizabeth Field" userId="fb0512a6bf74e785" providerId="LiveId" clId="{692968CD-5483-446A-A5A5-DDC9A0BA431D}" dt="2023-01-15T22:47:13.568" v="135" actId="1076"/>
          <ac:spMkLst>
            <pc:docMk/>
            <pc:sldMk cId="3859409274" sldId="355"/>
            <ac:spMk id="3" creationId="{C079D2BC-3309-4B55-B0DC-7CF18659E361}"/>
          </ac:spMkLst>
        </pc:spChg>
      </pc:sldChg>
      <pc:sldChg chg="modSp mod">
        <pc:chgData name="Elizabeth Field" userId="fb0512a6bf74e785" providerId="LiveId" clId="{692968CD-5483-446A-A5A5-DDC9A0BA431D}" dt="2023-01-15T22:50:00.975" v="260" actId="207"/>
        <pc:sldMkLst>
          <pc:docMk/>
          <pc:sldMk cId="2034752395" sldId="356"/>
        </pc:sldMkLst>
        <pc:spChg chg="mod">
          <ac:chgData name="Elizabeth Field" userId="fb0512a6bf74e785" providerId="LiveId" clId="{692968CD-5483-446A-A5A5-DDC9A0BA431D}" dt="2023-01-15T22:49:23.731" v="256" actId="207"/>
          <ac:spMkLst>
            <pc:docMk/>
            <pc:sldMk cId="2034752395" sldId="356"/>
            <ac:spMk id="4" creationId="{E3ECF8A2-6738-4953-9DF1-B73390032128}"/>
          </ac:spMkLst>
        </pc:spChg>
        <pc:spChg chg="mod">
          <ac:chgData name="Elizabeth Field" userId="fb0512a6bf74e785" providerId="LiveId" clId="{692968CD-5483-446A-A5A5-DDC9A0BA431D}" dt="2023-01-15T22:50:00.975" v="260" actId="207"/>
          <ac:spMkLst>
            <pc:docMk/>
            <pc:sldMk cId="2034752395" sldId="356"/>
            <ac:spMk id="8" creationId="{A7562C22-B6B9-429A-92B7-24CD3DE6C585}"/>
          </ac:spMkLst>
        </pc:spChg>
      </pc:sldChg>
      <pc:sldChg chg="modSp mod">
        <pc:chgData name="Elizabeth Field" userId="fb0512a6bf74e785" providerId="LiveId" clId="{692968CD-5483-446A-A5A5-DDC9A0BA431D}" dt="2023-01-15T22:48:29.063" v="240" actId="255"/>
        <pc:sldMkLst>
          <pc:docMk/>
          <pc:sldMk cId="482157844" sldId="359"/>
        </pc:sldMkLst>
        <pc:spChg chg="mod">
          <ac:chgData name="Elizabeth Field" userId="fb0512a6bf74e785" providerId="LiveId" clId="{692968CD-5483-446A-A5A5-DDC9A0BA431D}" dt="2023-01-15T22:48:29.063" v="240" actId="255"/>
          <ac:spMkLst>
            <pc:docMk/>
            <pc:sldMk cId="482157844" sldId="359"/>
            <ac:spMk id="2" creationId="{1583261C-4361-4A83-BB75-A47C657175B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10DFA7-A414-4D72-90E4-03B315956612}" type="datetimeFigureOut">
              <a:rPr lang="en-US" smtClean="0"/>
              <a:t>1/15/2023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973252-92DF-419E-85F4-BC30B0E7755F}" type="slidenum">
              <a:rPr lang="en-US" smtClean="0"/>
              <a:t>‹#›</a:t>
            </a:fld>
            <a:endParaRPr lang="en-US"/>
          </a:p>
        </p:txBody>
      </p:sp>
    </p:spTree>
    <p:extLst>
      <p:ext uri="{BB962C8B-B14F-4D97-AF65-F5344CB8AC3E}">
        <p14:creationId xmlns:p14="http://schemas.microsoft.com/office/powerpoint/2010/main" val="2440675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 and Stacy</a:t>
            </a:r>
          </a:p>
        </p:txBody>
      </p:sp>
      <p:sp>
        <p:nvSpPr>
          <p:cNvPr id="4" name="Slide Number Placeholder 3"/>
          <p:cNvSpPr>
            <a:spLocks noGrp="1"/>
          </p:cNvSpPr>
          <p:nvPr>
            <p:ph type="sldNum" sz="quarter" idx="5"/>
          </p:nvPr>
        </p:nvSpPr>
        <p:spPr/>
        <p:txBody>
          <a:bodyPr/>
          <a:lstStyle/>
          <a:p>
            <a:fld id="{DA973252-92DF-419E-85F4-BC30B0E7755F}" type="slidenum">
              <a:rPr lang="en-US" smtClean="0"/>
              <a:t>2</a:t>
            </a:fld>
            <a:endParaRPr lang="en-US"/>
          </a:p>
        </p:txBody>
      </p:sp>
    </p:spTree>
    <p:extLst>
      <p:ext uri="{BB962C8B-B14F-4D97-AF65-F5344CB8AC3E}">
        <p14:creationId xmlns:p14="http://schemas.microsoft.com/office/powerpoint/2010/main" val="1391138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a:t>
            </a:r>
          </a:p>
        </p:txBody>
      </p:sp>
      <p:sp>
        <p:nvSpPr>
          <p:cNvPr id="4" name="Slide Number Placeholder 3"/>
          <p:cNvSpPr>
            <a:spLocks noGrp="1"/>
          </p:cNvSpPr>
          <p:nvPr>
            <p:ph type="sldNum" sz="quarter" idx="5"/>
          </p:nvPr>
        </p:nvSpPr>
        <p:spPr/>
        <p:txBody>
          <a:bodyPr/>
          <a:lstStyle/>
          <a:p>
            <a:fld id="{DA973252-92DF-419E-85F4-BC30B0E7755F}" type="slidenum">
              <a:rPr lang="en-US" smtClean="0"/>
              <a:t>13</a:t>
            </a:fld>
            <a:endParaRPr lang="en-US"/>
          </a:p>
        </p:txBody>
      </p:sp>
    </p:spTree>
    <p:extLst>
      <p:ext uri="{BB962C8B-B14F-4D97-AF65-F5344CB8AC3E}">
        <p14:creationId xmlns:p14="http://schemas.microsoft.com/office/powerpoint/2010/main" val="844349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a:t>
            </a:r>
          </a:p>
        </p:txBody>
      </p:sp>
      <p:sp>
        <p:nvSpPr>
          <p:cNvPr id="4" name="Slide Number Placeholder 3"/>
          <p:cNvSpPr>
            <a:spLocks noGrp="1"/>
          </p:cNvSpPr>
          <p:nvPr>
            <p:ph type="sldNum" sz="quarter" idx="5"/>
          </p:nvPr>
        </p:nvSpPr>
        <p:spPr/>
        <p:txBody>
          <a:bodyPr/>
          <a:lstStyle/>
          <a:p>
            <a:fld id="{DA973252-92DF-419E-85F4-BC30B0E7755F}" type="slidenum">
              <a:rPr lang="en-US" smtClean="0"/>
              <a:t>3</a:t>
            </a:fld>
            <a:endParaRPr lang="en-US"/>
          </a:p>
        </p:txBody>
      </p:sp>
    </p:spTree>
    <p:extLst>
      <p:ext uri="{BB962C8B-B14F-4D97-AF65-F5344CB8AC3E}">
        <p14:creationId xmlns:p14="http://schemas.microsoft.com/office/powerpoint/2010/main" val="1438616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Stacy</a:t>
            </a:r>
          </a:p>
        </p:txBody>
      </p:sp>
      <p:sp>
        <p:nvSpPr>
          <p:cNvPr id="4" name="Slide Number Placeholder 3"/>
          <p:cNvSpPr>
            <a:spLocks noGrp="1"/>
          </p:cNvSpPr>
          <p:nvPr>
            <p:ph type="sldNum" sz="quarter" idx="5"/>
          </p:nvPr>
        </p:nvSpPr>
        <p:spPr/>
        <p:txBody>
          <a:bodyPr/>
          <a:lstStyle/>
          <a:p>
            <a:fld id="{DA973252-92DF-419E-85F4-BC30B0E7755F}" type="slidenum">
              <a:rPr lang="en-US" smtClean="0"/>
              <a:t>4</a:t>
            </a:fld>
            <a:endParaRPr lang="en-US"/>
          </a:p>
        </p:txBody>
      </p:sp>
    </p:spTree>
    <p:extLst>
      <p:ext uri="{BB962C8B-B14F-4D97-AF65-F5344CB8AC3E}">
        <p14:creationId xmlns:p14="http://schemas.microsoft.com/office/powerpoint/2010/main" val="3325773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Stacy</a:t>
            </a:r>
          </a:p>
        </p:txBody>
      </p:sp>
      <p:sp>
        <p:nvSpPr>
          <p:cNvPr id="4" name="Slide Number Placeholder 3"/>
          <p:cNvSpPr>
            <a:spLocks noGrp="1"/>
          </p:cNvSpPr>
          <p:nvPr>
            <p:ph type="sldNum" sz="quarter" idx="5"/>
          </p:nvPr>
        </p:nvSpPr>
        <p:spPr/>
        <p:txBody>
          <a:bodyPr/>
          <a:lstStyle/>
          <a:p>
            <a:fld id="{DA973252-92DF-419E-85F4-BC30B0E7755F}" type="slidenum">
              <a:rPr lang="en-US" smtClean="0"/>
              <a:t>5</a:t>
            </a:fld>
            <a:endParaRPr lang="en-US"/>
          </a:p>
        </p:txBody>
      </p:sp>
    </p:spTree>
    <p:extLst>
      <p:ext uri="{BB962C8B-B14F-4D97-AF65-F5344CB8AC3E}">
        <p14:creationId xmlns:p14="http://schemas.microsoft.com/office/powerpoint/2010/main" val="3562580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a:t>
            </a:r>
          </a:p>
        </p:txBody>
      </p:sp>
      <p:sp>
        <p:nvSpPr>
          <p:cNvPr id="4" name="Slide Number Placeholder 3"/>
          <p:cNvSpPr>
            <a:spLocks noGrp="1"/>
          </p:cNvSpPr>
          <p:nvPr>
            <p:ph type="sldNum" sz="quarter" idx="5"/>
          </p:nvPr>
        </p:nvSpPr>
        <p:spPr/>
        <p:txBody>
          <a:bodyPr/>
          <a:lstStyle/>
          <a:p>
            <a:fld id="{DA973252-92DF-419E-85F4-BC30B0E7755F}" type="slidenum">
              <a:rPr lang="en-US" smtClean="0"/>
              <a:t>8</a:t>
            </a:fld>
            <a:endParaRPr lang="en-US"/>
          </a:p>
        </p:txBody>
      </p:sp>
    </p:spTree>
    <p:extLst>
      <p:ext uri="{BB962C8B-B14F-4D97-AF65-F5344CB8AC3E}">
        <p14:creationId xmlns:p14="http://schemas.microsoft.com/office/powerpoint/2010/main" val="1610885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a:t>
            </a:r>
          </a:p>
        </p:txBody>
      </p:sp>
      <p:sp>
        <p:nvSpPr>
          <p:cNvPr id="4" name="Slide Number Placeholder 3"/>
          <p:cNvSpPr>
            <a:spLocks noGrp="1"/>
          </p:cNvSpPr>
          <p:nvPr>
            <p:ph type="sldNum" sz="quarter" idx="5"/>
          </p:nvPr>
        </p:nvSpPr>
        <p:spPr/>
        <p:txBody>
          <a:bodyPr/>
          <a:lstStyle/>
          <a:p>
            <a:fld id="{DA973252-92DF-419E-85F4-BC30B0E7755F}" type="slidenum">
              <a:rPr lang="en-US" smtClean="0"/>
              <a:t>9</a:t>
            </a:fld>
            <a:endParaRPr lang="en-US"/>
          </a:p>
        </p:txBody>
      </p:sp>
    </p:spTree>
    <p:extLst>
      <p:ext uri="{BB962C8B-B14F-4D97-AF65-F5344CB8AC3E}">
        <p14:creationId xmlns:p14="http://schemas.microsoft.com/office/powerpoint/2010/main" val="2561344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a:t>
            </a:r>
          </a:p>
        </p:txBody>
      </p:sp>
      <p:sp>
        <p:nvSpPr>
          <p:cNvPr id="4" name="Slide Number Placeholder 3"/>
          <p:cNvSpPr>
            <a:spLocks noGrp="1"/>
          </p:cNvSpPr>
          <p:nvPr>
            <p:ph type="sldNum" sz="quarter" idx="5"/>
          </p:nvPr>
        </p:nvSpPr>
        <p:spPr/>
        <p:txBody>
          <a:bodyPr/>
          <a:lstStyle/>
          <a:p>
            <a:fld id="{DA973252-92DF-419E-85F4-BC30B0E7755F}" type="slidenum">
              <a:rPr lang="en-US" smtClean="0"/>
              <a:t>10</a:t>
            </a:fld>
            <a:endParaRPr lang="en-US"/>
          </a:p>
        </p:txBody>
      </p:sp>
    </p:spTree>
    <p:extLst>
      <p:ext uri="{BB962C8B-B14F-4D97-AF65-F5344CB8AC3E}">
        <p14:creationId xmlns:p14="http://schemas.microsoft.com/office/powerpoint/2010/main" val="2793731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Stacy</a:t>
            </a:r>
          </a:p>
        </p:txBody>
      </p:sp>
      <p:sp>
        <p:nvSpPr>
          <p:cNvPr id="4" name="Slide Number Placeholder 3"/>
          <p:cNvSpPr>
            <a:spLocks noGrp="1"/>
          </p:cNvSpPr>
          <p:nvPr>
            <p:ph type="sldNum" sz="quarter" idx="5"/>
          </p:nvPr>
        </p:nvSpPr>
        <p:spPr/>
        <p:txBody>
          <a:bodyPr/>
          <a:lstStyle/>
          <a:p>
            <a:fld id="{DA973252-92DF-419E-85F4-BC30B0E7755F}" type="slidenum">
              <a:rPr lang="en-US" smtClean="0"/>
              <a:t>11</a:t>
            </a:fld>
            <a:endParaRPr lang="en-US"/>
          </a:p>
        </p:txBody>
      </p:sp>
    </p:spTree>
    <p:extLst>
      <p:ext uri="{BB962C8B-B14F-4D97-AF65-F5344CB8AC3E}">
        <p14:creationId xmlns:p14="http://schemas.microsoft.com/office/powerpoint/2010/main" val="1312426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Stacy</a:t>
            </a:r>
          </a:p>
        </p:txBody>
      </p:sp>
      <p:sp>
        <p:nvSpPr>
          <p:cNvPr id="4" name="Slide Number Placeholder 3"/>
          <p:cNvSpPr>
            <a:spLocks noGrp="1"/>
          </p:cNvSpPr>
          <p:nvPr>
            <p:ph type="sldNum" sz="quarter" idx="5"/>
          </p:nvPr>
        </p:nvSpPr>
        <p:spPr/>
        <p:txBody>
          <a:bodyPr/>
          <a:lstStyle/>
          <a:p>
            <a:fld id="{DA973252-92DF-419E-85F4-BC30B0E7755F}" type="slidenum">
              <a:rPr lang="en-US" smtClean="0"/>
              <a:t>12</a:t>
            </a:fld>
            <a:endParaRPr lang="en-US"/>
          </a:p>
        </p:txBody>
      </p:sp>
    </p:spTree>
    <p:extLst>
      <p:ext uri="{BB962C8B-B14F-4D97-AF65-F5344CB8AC3E}">
        <p14:creationId xmlns:p14="http://schemas.microsoft.com/office/powerpoint/2010/main" val="17986665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79C5A860-F335-4252-AA00-24FB67ED2982}" type="datetime1">
              <a:rPr lang="en-US" smtClean="0"/>
              <a:t>1/15/2023</a:t>
            </a:fld>
            <a:endParaRPr lang="en-US"/>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US"/>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1F646F3F-274D-499B-ABBE-824EB4ABDC3D}" type="slidenum">
              <a:rPr lang="en-US" smtClean="0"/>
              <a:t>‹#›</a:t>
            </a:fld>
            <a:endParaRPr lang="en-US"/>
          </a:p>
        </p:txBody>
      </p:sp>
    </p:spTree>
    <p:extLst>
      <p:ext uri="{BB962C8B-B14F-4D97-AF65-F5344CB8AC3E}">
        <p14:creationId xmlns:p14="http://schemas.microsoft.com/office/powerpoint/2010/main" val="1445667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81A142-DA77-4A5F-AD1F-14E6C18F0F5F}" type="datetime1">
              <a:rPr lang="en-US" smtClean="0"/>
              <a:t>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F646F3F-274D-499B-ABBE-824EB4ABDC3D}" type="slidenum">
              <a:rPr lang="en-US" smtClean="0"/>
              <a:pPr/>
              <a:t>‹#›</a:t>
            </a:fld>
            <a:endParaRPr lang="en-US"/>
          </a:p>
        </p:txBody>
      </p:sp>
    </p:spTree>
    <p:extLst>
      <p:ext uri="{BB962C8B-B14F-4D97-AF65-F5344CB8AC3E}">
        <p14:creationId xmlns:p14="http://schemas.microsoft.com/office/powerpoint/2010/main" val="188888477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481A142-DA77-4A5F-AD1F-14E6C18F0F5F}" type="datetime1">
              <a:rPr lang="en-US" smtClean="0"/>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F646F3F-274D-499B-ABBE-824EB4ABDC3D}" type="slidenum">
              <a:rPr lang="en-US" smtClean="0"/>
              <a:pPr/>
              <a:t>‹#›</a:t>
            </a:fld>
            <a:endParaRPr lang="en-US"/>
          </a:p>
        </p:txBody>
      </p:sp>
    </p:spTree>
    <p:extLst>
      <p:ext uri="{BB962C8B-B14F-4D97-AF65-F5344CB8AC3E}">
        <p14:creationId xmlns:p14="http://schemas.microsoft.com/office/powerpoint/2010/main" val="378564607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481A142-DA77-4A5F-AD1F-14E6C18F0F5F}" type="datetime1">
              <a:rPr lang="en-US" smtClean="0"/>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F646F3F-274D-499B-ABBE-824EB4ABDC3D}" type="slidenum">
              <a:rPr lang="en-US" smtClean="0"/>
              <a:pPr/>
              <a:t>‹#›</a:t>
            </a:fld>
            <a:endParaRPr lang="en-US"/>
          </a:p>
        </p:txBody>
      </p:sp>
    </p:spTree>
    <p:extLst>
      <p:ext uri="{BB962C8B-B14F-4D97-AF65-F5344CB8AC3E}">
        <p14:creationId xmlns:p14="http://schemas.microsoft.com/office/powerpoint/2010/main" val="206418215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81A142-DA77-4A5F-AD1F-14E6C18F0F5F}" type="datetime1">
              <a:rPr lang="en-US" smtClean="0"/>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F646F3F-274D-499B-ABBE-824EB4ABDC3D}" type="slidenum">
              <a:rPr lang="en-US" smtClean="0"/>
              <a:pPr/>
              <a:t>‹#›</a:t>
            </a:fld>
            <a:endParaRPr lang="en-US"/>
          </a:p>
        </p:txBody>
      </p:sp>
    </p:spTree>
    <p:extLst>
      <p:ext uri="{BB962C8B-B14F-4D97-AF65-F5344CB8AC3E}">
        <p14:creationId xmlns:p14="http://schemas.microsoft.com/office/powerpoint/2010/main" val="279660948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481A142-DA77-4A5F-AD1F-14E6C18F0F5F}" type="datetime1">
              <a:rPr lang="en-US" smtClean="0"/>
              <a:t>1/15/2023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F646F3F-274D-499B-ABBE-824EB4ABDC3D}" type="slidenum">
              <a:rPr lang="en-US" smtClean="0"/>
              <a:pPr/>
              <a:t>‹#›</a:t>
            </a:fld>
            <a:endParaRPr lang="en-US"/>
          </a:p>
        </p:txBody>
      </p:sp>
    </p:spTree>
    <p:extLst>
      <p:ext uri="{BB962C8B-B14F-4D97-AF65-F5344CB8AC3E}">
        <p14:creationId xmlns:p14="http://schemas.microsoft.com/office/powerpoint/2010/main" val="175876822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481A142-DA77-4A5F-AD1F-14E6C18F0F5F}" type="datetime1">
              <a:rPr lang="en-US" smtClean="0"/>
              <a:t>1/15/2023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F646F3F-274D-499B-ABBE-824EB4ABDC3D}" type="slidenum">
              <a:rPr lang="en-US" smtClean="0"/>
              <a:pPr/>
              <a:t>‹#›</a:t>
            </a:fld>
            <a:endParaRPr lang="en-US"/>
          </a:p>
        </p:txBody>
      </p:sp>
    </p:spTree>
    <p:extLst>
      <p:ext uri="{BB962C8B-B14F-4D97-AF65-F5344CB8AC3E}">
        <p14:creationId xmlns:p14="http://schemas.microsoft.com/office/powerpoint/2010/main" val="127088437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AB1048-0047-48CA-88BA-D69B470942CF}" type="datetime1">
              <a:rPr lang="en-US" smtClean="0"/>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3015284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D83879-648C-49A9-81A2-0EF5946532D0}" type="datetime1">
              <a:rPr lang="en-US" smtClean="0"/>
              <a:t>1/15/2023</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550545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4BC802-30E3-4658-9CCA-F873646FEC67}" type="datetime1">
              <a:rPr lang="en-US" smtClean="0"/>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821595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B227A3-19CE-4153-81CE-64EB7AB094B3}" type="datetime1">
              <a:rPr lang="en-US" smtClean="0"/>
              <a:t>1/15/2023</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708881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819A100-10F6-477E-8847-29D479EF1C92}" type="datetime1">
              <a:rPr lang="en-US" smtClean="0"/>
              <a:t>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227327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DF128AB-198A-495F-8475-FDB360C9873F}" type="datetime1">
              <a:rPr lang="en-US" smtClean="0"/>
              <a:t>1/15/2023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293074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21A235E-F8FD-479F-9FC7-18BE84110877}" type="datetime1">
              <a:rPr lang="en-US" smtClean="0"/>
              <a:t>1/15/2023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857518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90F09B-68DA-462E-9DB4-4C9ADAB8CBCC}" type="datetime1">
              <a:rPr lang="en-US" smtClean="0"/>
              <a:t>1/15/2023</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588201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AC4E36-FABE-47EB-AA7F-C19A93824617}" type="datetime1">
              <a:rPr lang="en-US" smtClean="0"/>
              <a:t>1/15/2023</a:t>
            </a:fld>
            <a:endParaRPr lang="en-US"/>
          </a:p>
        </p:txBody>
      </p:sp>
      <p:sp>
        <p:nvSpPr>
          <p:cNvPr id="6" name="Footer Placeholder 5"/>
          <p:cNvSpPr>
            <a:spLocks noGrp="1"/>
          </p:cNvSpPr>
          <p:nvPr>
            <p:ph type="ftr" sz="quarter" idx="11"/>
          </p:nvPr>
        </p:nvSpPr>
        <p:spPr/>
        <p:txBody>
          <a:bodyPr/>
          <a:lstStyle/>
          <a:p>
            <a:endParaRPr lang="en-U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678387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99CE6B-5DE6-4A2D-B72E-5E8969F9F56F}" type="datetime1">
              <a:rPr lang="en-US" smtClean="0"/>
              <a:t>1/15/2023</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4285658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F481A142-DA77-4A5F-AD1F-14E6C18F0F5F}" type="datetime1">
              <a:rPr lang="en-US" smtClean="0"/>
              <a:t>1/15/2023</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dirty="0"/>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1F646F3F-274D-499B-ABBE-824EB4ABDC3D}" type="slidenum">
              <a:rPr lang="en-US" smtClean="0"/>
              <a:pPr/>
              <a:t>‹#›</a:t>
            </a:fld>
            <a:endParaRPr lang="en-US"/>
          </a:p>
        </p:txBody>
      </p:sp>
    </p:spTree>
    <p:extLst>
      <p:ext uri="{BB962C8B-B14F-4D97-AF65-F5344CB8AC3E}">
        <p14:creationId xmlns:p14="http://schemas.microsoft.com/office/powerpoint/2010/main" val="126756689"/>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 id="2147483929" r:id="rId12"/>
    <p:sldLayoutId id="2147483930" r:id="rId13"/>
    <p:sldLayoutId id="2147483931" r:id="rId14"/>
    <p:sldLayoutId id="2147483932" r:id="rId15"/>
    <p:sldLayoutId id="2147483933" r:id="rId16"/>
    <p:sldLayoutId id="2147483934"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Medicaid.Transformation@dhhs.nc.gov" TargetMode="External"/><Relationship Id="rId7" Type="http://schemas.openxmlformats.org/officeDocument/2006/relationships/hyperlink" Target="https://oshr.nc.gov/state-employee-resources/benefits/leave/holidays#2022"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hyperlink" Target="https://ncmedicaidombudsman.org/" TargetMode="External"/><Relationship Id="rId5" Type="http://schemas.openxmlformats.org/officeDocument/2006/relationships/hyperlink" Target="https://www.relaync.com/" TargetMode="External"/><Relationship Id="rId4" Type="http://schemas.openxmlformats.org/officeDocument/2006/relationships/hyperlink" Target="https://ncmedicaidplans.gov/"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8" Type="http://schemas.openxmlformats.org/officeDocument/2006/relationships/hyperlink" Target="https://www.ecac-parentcenter.org/" TargetMode="External"/><Relationship Id="rId3" Type="http://schemas.openxmlformats.org/officeDocument/2006/relationships/image" Target="../media/image1.jpeg"/><Relationship Id="rId7" Type="http://schemas.openxmlformats.org/officeDocument/2006/relationships/hyperlink" Target="https://www.dpi.nc.gov/" TargetMode="External"/><Relationship Id="rId12"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hyperlink" Target="https://www.ncdhhs.gov/" TargetMode="External"/><Relationship Id="rId11" Type="http://schemas.openxmlformats.org/officeDocument/2006/relationships/hyperlink" Target="https://i2icenter.org/" TargetMode="External"/><Relationship Id="rId5" Type="http://schemas.openxmlformats.org/officeDocument/2006/relationships/hyperlink" Target="https://nccdd.org/" TargetMode="External"/><Relationship Id="rId10" Type="http://schemas.openxmlformats.org/officeDocument/2006/relationships/hyperlink" Target="https://www.autismsociety-nc.org/" TargetMode="External"/><Relationship Id="rId4" Type="http://schemas.openxmlformats.org/officeDocument/2006/relationships/hyperlink" Target="https://www.ncleg.gov/" TargetMode="External"/><Relationship Id="rId9" Type="http://schemas.openxmlformats.org/officeDocument/2006/relationships/hyperlink" Target="https://www.arcnc.or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mailto:ann@i2icenter.org"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disabilityrightsnc.org/?s=samantha+r" TargetMode="External"/><Relationship Id="rId2" Type="http://schemas.openxmlformats.org/officeDocument/2006/relationships/hyperlink" Target="https://disabilityrightsnc.org/news/judge-orders-nc-to-end-segregation-of-thousands-of-people-with-intellectual-and-developmental-disabilities/" TargetMode="External"/><Relationship Id="rId1" Type="http://schemas.openxmlformats.org/officeDocument/2006/relationships/slideLayout" Target="../slideLayouts/slideLayout2.xml"/><Relationship Id="rId4" Type="http://schemas.openxmlformats.org/officeDocument/2006/relationships/hyperlink" Target="https://www.ncdhhs.gov/media/18428/open"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2DA67-F035-472B-B0EB-0441AA9C4744}"/>
              </a:ext>
            </a:extLst>
          </p:cNvPr>
          <p:cNvSpPr>
            <a:spLocks noGrp="1"/>
          </p:cNvSpPr>
          <p:nvPr>
            <p:ph type="ctrTitle"/>
          </p:nvPr>
        </p:nvSpPr>
        <p:spPr>
          <a:xfrm>
            <a:off x="612648" y="557783"/>
            <a:ext cx="3901736" cy="3130807"/>
          </a:xfrm>
        </p:spPr>
        <p:txBody>
          <a:bodyPr>
            <a:normAutofit/>
          </a:bodyPr>
          <a:lstStyle/>
          <a:p>
            <a:r>
              <a:rPr lang="en-US" dirty="0">
                <a:latin typeface="Berlin Sans FB Demi" panose="020E0802020502020306" pitchFamily="34" charset="0"/>
              </a:rPr>
              <a:t>Policy </a:t>
            </a:r>
            <a:r>
              <a:rPr lang="en-US" dirty="0">
                <a:solidFill>
                  <a:srgbClr val="FF0000"/>
                </a:solidFill>
                <a:latin typeface="Berlin Sans FB Demi" panose="020E0802020502020306" pitchFamily="34" charset="0"/>
              </a:rPr>
              <a:t>Update</a:t>
            </a:r>
          </a:p>
        </p:txBody>
      </p:sp>
      <p:sp>
        <p:nvSpPr>
          <p:cNvPr id="3" name="Subtitle 2">
            <a:extLst>
              <a:ext uri="{FF2B5EF4-FFF2-40B4-BE49-F238E27FC236}">
                <a16:creationId xmlns:a16="http://schemas.microsoft.com/office/drawing/2014/main" id="{6C2F1A1E-97B9-4EEE-AACE-D41B941EF2E9}"/>
              </a:ext>
            </a:extLst>
          </p:cNvPr>
          <p:cNvSpPr>
            <a:spLocks noGrp="1"/>
          </p:cNvSpPr>
          <p:nvPr>
            <p:ph type="subTitle" idx="1"/>
          </p:nvPr>
        </p:nvSpPr>
        <p:spPr>
          <a:xfrm>
            <a:off x="612648" y="3902206"/>
            <a:ext cx="3901736" cy="2240529"/>
          </a:xfrm>
        </p:spPr>
        <p:txBody>
          <a:bodyPr>
            <a:normAutofit/>
          </a:bodyPr>
          <a:lstStyle/>
          <a:p>
            <a:r>
              <a:rPr lang="en-US" dirty="0"/>
              <a:t>Ann Rodriguez</a:t>
            </a:r>
          </a:p>
        </p:txBody>
      </p:sp>
      <p:pic>
        <p:nvPicPr>
          <p:cNvPr id="5" name="Picture 4" descr="Logo, company name&#10;&#10;Description automatically generated">
            <a:extLst>
              <a:ext uri="{FF2B5EF4-FFF2-40B4-BE49-F238E27FC236}">
                <a16:creationId xmlns:a16="http://schemas.microsoft.com/office/drawing/2014/main" id="{D29290CC-D87D-4928-8F4E-14F78FCE22A7}"/>
              </a:ext>
            </a:extLst>
          </p:cNvPr>
          <p:cNvPicPr>
            <a:picLocks noChangeAspect="1"/>
          </p:cNvPicPr>
          <p:nvPr/>
        </p:nvPicPr>
        <p:blipFill rotWithShape="1">
          <a:blip r:embed="rId2">
            <a:extLst>
              <a:ext uri="{28A0092B-C50C-407E-A947-70E740481C1C}">
                <a14:useLocalDpi xmlns:a14="http://schemas.microsoft.com/office/drawing/2010/main" val="0"/>
              </a:ext>
            </a:extLst>
          </a:blip>
          <a:srcRect t="241"/>
          <a:stretch/>
        </p:blipFill>
        <p:spPr>
          <a:xfrm>
            <a:off x="4955602" y="10"/>
            <a:ext cx="7236398" cy="6857990"/>
          </a:xfrm>
          <a:custGeom>
            <a:avLst/>
            <a:gdLst/>
            <a:ahLst/>
            <a:cxnLst/>
            <a:rect l="l" t="t" r="r" b="b"/>
            <a:pathLst>
              <a:path w="7726675" h="6858000">
                <a:moveTo>
                  <a:pt x="2975226" y="5978334"/>
                </a:moveTo>
                <a:cubicBezTo>
                  <a:pt x="3002582" y="5978928"/>
                  <a:pt x="3030286" y="5982273"/>
                  <a:pt x="3058007" y="5988576"/>
                </a:cubicBezTo>
                <a:cubicBezTo>
                  <a:pt x="3279778" y="6038998"/>
                  <a:pt x="3418684" y="6259656"/>
                  <a:pt x="3368261" y="6481427"/>
                </a:cubicBezTo>
                <a:cubicBezTo>
                  <a:pt x="3317839" y="6703198"/>
                  <a:pt x="3097182" y="6842104"/>
                  <a:pt x="2875410" y="6791681"/>
                </a:cubicBezTo>
                <a:cubicBezTo>
                  <a:pt x="2653640" y="6741259"/>
                  <a:pt x="2514734" y="6520601"/>
                  <a:pt x="2565157" y="6298830"/>
                </a:cubicBezTo>
                <a:cubicBezTo>
                  <a:pt x="2609276" y="6104780"/>
                  <a:pt x="2783732" y="5974174"/>
                  <a:pt x="2975226" y="5978334"/>
                </a:cubicBezTo>
                <a:close/>
                <a:moveTo>
                  <a:pt x="542891" y="1298362"/>
                </a:moveTo>
                <a:cubicBezTo>
                  <a:pt x="578216" y="1299129"/>
                  <a:pt x="613991" y="1303448"/>
                  <a:pt x="649789" y="1311587"/>
                </a:cubicBezTo>
                <a:cubicBezTo>
                  <a:pt x="936170" y="1376700"/>
                  <a:pt x="1115545" y="1661643"/>
                  <a:pt x="1050432" y="1948025"/>
                </a:cubicBezTo>
                <a:cubicBezTo>
                  <a:pt x="985319" y="2234407"/>
                  <a:pt x="700376" y="2413781"/>
                  <a:pt x="413995" y="2348669"/>
                </a:cubicBezTo>
                <a:cubicBezTo>
                  <a:pt x="127612" y="2283556"/>
                  <a:pt x="-51762" y="1998612"/>
                  <a:pt x="13351" y="1712231"/>
                </a:cubicBezTo>
                <a:cubicBezTo>
                  <a:pt x="70325" y="1461647"/>
                  <a:pt x="295606" y="1292990"/>
                  <a:pt x="542891" y="1298362"/>
                </a:cubicBezTo>
                <a:close/>
                <a:moveTo>
                  <a:pt x="362049" y="446831"/>
                </a:moveTo>
                <a:cubicBezTo>
                  <a:pt x="382746" y="447281"/>
                  <a:pt x="403706" y="449811"/>
                  <a:pt x="424679" y="454579"/>
                </a:cubicBezTo>
                <a:cubicBezTo>
                  <a:pt x="592463" y="492727"/>
                  <a:pt x="697554" y="659668"/>
                  <a:pt x="659405" y="827452"/>
                </a:cubicBezTo>
                <a:cubicBezTo>
                  <a:pt x="621257" y="995236"/>
                  <a:pt x="454318" y="1100327"/>
                  <a:pt x="286534" y="1062179"/>
                </a:cubicBezTo>
                <a:cubicBezTo>
                  <a:pt x="118749" y="1024031"/>
                  <a:pt x="13658" y="857091"/>
                  <a:pt x="51806" y="689306"/>
                </a:cubicBezTo>
                <a:cubicBezTo>
                  <a:pt x="85186" y="542495"/>
                  <a:pt x="217172" y="443684"/>
                  <a:pt x="362049" y="446831"/>
                </a:cubicBezTo>
                <a:close/>
                <a:moveTo>
                  <a:pt x="688320" y="0"/>
                </a:moveTo>
                <a:lnTo>
                  <a:pt x="5442022" y="0"/>
                </a:lnTo>
                <a:lnTo>
                  <a:pt x="7726675" y="0"/>
                </a:lnTo>
                <a:lnTo>
                  <a:pt x="7726675" y="988372"/>
                </a:lnTo>
                <a:lnTo>
                  <a:pt x="7726675" y="6858000"/>
                </a:lnTo>
                <a:lnTo>
                  <a:pt x="4265234" y="6858000"/>
                </a:lnTo>
                <a:lnTo>
                  <a:pt x="4167452" y="6648946"/>
                </a:lnTo>
                <a:cubicBezTo>
                  <a:pt x="4064668" y="6438534"/>
                  <a:pt x="3951418" y="6237194"/>
                  <a:pt x="3802376" y="6067515"/>
                </a:cubicBezTo>
                <a:cubicBezTo>
                  <a:pt x="3433898" y="5648543"/>
                  <a:pt x="2855445" y="5560200"/>
                  <a:pt x="2314714" y="5492960"/>
                </a:cubicBezTo>
                <a:cubicBezTo>
                  <a:pt x="1689319" y="5415368"/>
                  <a:pt x="1105502" y="5269445"/>
                  <a:pt x="626568" y="4822392"/>
                </a:cubicBezTo>
                <a:cubicBezTo>
                  <a:pt x="42544" y="4277286"/>
                  <a:pt x="59772" y="3691233"/>
                  <a:pt x="462831" y="3184007"/>
                </a:cubicBezTo>
                <a:cubicBezTo>
                  <a:pt x="688845" y="2899538"/>
                  <a:pt x="972083" y="2660548"/>
                  <a:pt x="1228189" y="2399566"/>
                </a:cubicBezTo>
                <a:cubicBezTo>
                  <a:pt x="1460698" y="2161897"/>
                  <a:pt x="1522193" y="1866062"/>
                  <a:pt x="1384674" y="1566341"/>
                </a:cubicBezTo>
                <a:cubicBezTo>
                  <a:pt x="1239184" y="1249484"/>
                  <a:pt x="1095206" y="930335"/>
                  <a:pt x="922279" y="628332"/>
                </a:cubicBezTo>
                <a:cubicBezTo>
                  <a:pt x="805583" y="424593"/>
                  <a:pt x="731712" y="225291"/>
                  <a:pt x="693729" y="33341"/>
                </a:cubicBezTo>
                <a:close/>
              </a:path>
            </a:pathLst>
          </a:custGeom>
        </p:spPr>
      </p:pic>
    </p:spTree>
    <p:extLst>
      <p:ext uri="{BB962C8B-B14F-4D97-AF65-F5344CB8AC3E}">
        <p14:creationId xmlns:p14="http://schemas.microsoft.com/office/powerpoint/2010/main" val="4083889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3261C-4361-4A83-BB75-A47C657175BD}"/>
              </a:ext>
            </a:extLst>
          </p:cNvPr>
          <p:cNvSpPr>
            <a:spLocks noGrp="1"/>
          </p:cNvSpPr>
          <p:nvPr>
            <p:ph type="title"/>
          </p:nvPr>
        </p:nvSpPr>
        <p:spPr/>
        <p:txBody>
          <a:bodyPr/>
          <a:lstStyle/>
          <a:p>
            <a:r>
              <a:rPr lang="en-US" sz="3200" dirty="0">
                <a:solidFill>
                  <a:srgbClr val="FF0000"/>
                </a:solidFill>
              </a:rPr>
              <a:t>Delete this slide – we can provide these resources as </a:t>
            </a:r>
            <a:r>
              <a:rPr lang="en-US" sz="3200" dirty="0" err="1">
                <a:solidFill>
                  <a:srgbClr val="FF0000"/>
                </a:solidFill>
              </a:rPr>
              <a:t>followup</a:t>
            </a:r>
            <a:r>
              <a:rPr lang="en-US" sz="3200" dirty="0">
                <a:solidFill>
                  <a:srgbClr val="FF0000"/>
                </a:solidFill>
              </a:rPr>
              <a:t> or on web site </a:t>
            </a:r>
            <a:r>
              <a:rPr lang="en-US" sz="4000" dirty="0"/>
              <a:t>Expect Glitches and Identify System Issues that Need Rework</a:t>
            </a:r>
            <a:endParaRPr lang="en-US" dirty="0"/>
          </a:p>
        </p:txBody>
      </p:sp>
      <p:sp>
        <p:nvSpPr>
          <p:cNvPr id="3" name="Text Placeholder 2">
            <a:extLst>
              <a:ext uri="{FF2B5EF4-FFF2-40B4-BE49-F238E27FC236}">
                <a16:creationId xmlns:a16="http://schemas.microsoft.com/office/drawing/2014/main" id="{7F87DACA-FA2F-4414-8A19-0A3050D7A4F0}"/>
              </a:ext>
            </a:extLst>
          </p:cNvPr>
          <p:cNvSpPr>
            <a:spLocks noGrp="1"/>
          </p:cNvSpPr>
          <p:nvPr>
            <p:ph type="body" sz="half" idx="2"/>
          </p:nvPr>
        </p:nvSpPr>
        <p:spPr>
          <a:xfrm>
            <a:off x="1154954" y="3230217"/>
            <a:ext cx="10503646" cy="3379305"/>
          </a:xfrm>
        </p:spPr>
        <p:txBody>
          <a:bodyPr>
            <a:normAutofit lnSpcReduction="10000"/>
          </a:bodyPr>
          <a:lstStyle/>
          <a:p>
            <a:r>
              <a:rPr lang="en-US" b="1" dirty="0"/>
              <a:t>NC DHHS Medicaid Transformation Email for Feedback:  </a:t>
            </a:r>
            <a:r>
              <a:rPr lang="en-US" b="1" dirty="0">
                <a:hlinkClick r:id="rId3"/>
              </a:rPr>
              <a:t>Medicaid.Transformation@dhhs.nc.gov</a:t>
            </a:r>
            <a:endParaRPr lang="en-US" b="1" dirty="0"/>
          </a:p>
          <a:p>
            <a:pPr algn="l"/>
            <a:r>
              <a:rPr lang="en-US" b="1" dirty="0">
                <a:hlinkClick r:id="rId4"/>
              </a:rPr>
              <a:t>NC Enrollment Broker</a:t>
            </a:r>
            <a:r>
              <a:rPr lang="en-US" b="1" dirty="0"/>
              <a:t>: </a:t>
            </a:r>
            <a:r>
              <a:rPr lang="en-US" b="1" dirty="0">
                <a:hlinkClick r:id="rId4"/>
              </a:rPr>
              <a:t>ncmedicaidplans.gov</a:t>
            </a:r>
            <a:endParaRPr lang="en-US" b="1" dirty="0"/>
          </a:p>
          <a:p>
            <a:pPr algn="l"/>
            <a:r>
              <a:rPr lang="en-US" b="0" i="0" dirty="0">
                <a:solidFill>
                  <a:srgbClr val="2B2F35"/>
                </a:solidFill>
                <a:effectLst/>
                <a:latin typeface="Open Sans" panose="020B0606030504020204" pitchFamily="34" charset="0"/>
              </a:rPr>
              <a:t>Phone: </a:t>
            </a:r>
            <a:r>
              <a:rPr lang="en-US" b="1" i="0" dirty="0">
                <a:solidFill>
                  <a:srgbClr val="2B2F35"/>
                </a:solidFill>
                <a:effectLst/>
                <a:latin typeface="Open Sans" panose="020B0606030504020204" pitchFamily="34" charset="0"/>
              </a:rPr>
              <a:t>1-833-870-5500</a:t>
            </a:r>
            <a:r>
              <a:rPr lang="en-US" b="0" i="0" dirty="0">
                <a:solidFill>
                  <a:srgbClr val="2B2F35"/>
                </a:solidFill>
                <a:effectLst/>
                <a:latin typeface="Open Sans" panose="020B0606030504020204" pitchFamily="34" charset="0"/>
              </a:rPr>
              <a:t> (TTY: 711 or </a:t>
            </a:r>
            <a:r>
              <a:rPr lang="en-US" b="0" i="0" u="sng" dirty="0">
                <a:solidFill>
                  <a:srgbClr val="092940"/>
                </a:solidFill>
                <a:effectLst/>
                <a:latin typeface="Open Sans" panose="020B0606030504020204" pitchFamily="34" charset="0"/>
                <a:hlinkClick r:id="rId5" tooltip="Links to Relay North Carolina website"/>
              </a:rPr>
              <a:t>RelayNC.com</a:t>
            </a:r>
            <a:r>
              <a:rPr lang="en-US" b="0" i="0" dirty="0">
                <a:solidFill>
                  <a:srgbClr val="2B2F35"/>
                </a:solidFill>
                <a:effectLst/>
                <a:latin typeface="Open Sans" panose="020B0606030504020204" pitchFamily="34" charset="0"/>
              </a:rPr>
              <a:t>)</a:t>
            </a:r>
          </a:p>
          <a:p>
            <a:pPr algn="l"/>
            <a:r>
              <a:rPr lang="en-US" b="0" i="0" dirty="0">
                <a:solidFill>
                  <a:srgbClr val="2B2F35"/>
                </a:solidFill>
                <a:effectLst/>
                <a:latin typeface="Open Sans" panose="020B0606030504020204" pitchFamily="34" charset="0"/>
              </a:rPr>
              <a:t>Hours of operation: 7 a.m. to 8 p.m., Monday through Friday and 7 a.m. to 5 p.m. on Saturday</a:t>
            </a:r>
          </a:p>
          <a:p>
            <a:pPr algn="l"/>
            <a:r>
              <a:rPr lang="en-US" b="0" i="0" dirty="0">
                <a:solidFill>
                  <a:srgbClr val="2B2F35"/>
                </a:solidFill>
                <a:effectLst/>
                <a:latin typeface="Open Sans" panose="020B0606030504020204" pitchFamily="34" charset="0"/>
              </a:rPr>
              <a:t>Chat Tool at website</a:t>
            </a:r>
          </a:p>
          <a:p>
            <a:pPr algn="l"/>
            <a:r>
              <a:rPr lang="en-US" b="1" dirty="0">
                <a:hlinkClick r:id="rId6"/>
              </a:rPr>
              <a:t>NC Medicaid Ombudsman</a:t>
            </a:r>
            <a:r>
              <a:rPr lang="en-US" b="1" dirty="0"/>
              <a:t>:  </a:t>
            </a:r>
            <a:r>
              <a:rPr lang="en-US" b="1" dirty="0">
                <a:hlinkClick r:id="rId6"/>
              </a:rPr>
              <a:t>https://ncmedicaidombudsman.org/</a:t>
            </a:r>
            <a:endParaRPr lang="en-US" b="1" dirty="0"/>
          </a:p>
          <a:p>
            <a:pPr algn="l"/>
            <a:r>
              <a:rPr lang="en-US" dirty="0">
                <a:latin typeface="Open Sans" panose="020B0606030504020204" pitchFamily="34" charset="0"/>
                <a:ea typeface="Open Sans" panose="020B0606030504020204" pitchFamily="34" charset="0"/>
                <a:cs typeface="Open Sans" panose="020B0606030504020204" pitchFamily="34" charset="0"/>
              </a:rPr>
              <a:t>Phone:  </a:t>
            </a:r>
            <a:r>
              <a:rPr lang="en-US" b="1" dirty="0">
                <a:latin typeface="Open Sans" panose="020B0606030504020204" pitchFamily="34" charset="0"/>
                <a:ea typeface="Open Sans" panose="020B0606030504020204" pitchFamily="34" charset="0"/>
                <a:cs typeface="Open Sans" panose="020B0606030504020204" pitchFamily="34" charset="0"/>
              </a:rPr>
              <a:t>877-201-3750</a:t>
            </a:r>
          </a:p>
          <a:p>
            <a:pPr algn="l"/>
            <a:r>
              <a:rPr lang="en-US"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Live agents: 8 a.m. to 5 p.m. Monday through Friday, except </a:t>
            </a:r>
            <a:r>
              <a:rPr lang="en-US" b="0" i="0" u="none" strike="noStrike" dirty="0">
                <a:solidFill>
                  <a:srgbClr val="164479"/>
                </a:solidFill>
                <a:effectLst/>
                <a:latin typeface="Open Sans" panose="020B0606030504020204" pitchFamily="34" charset="0"/>
                <a:ea typeface="Open Sans" panose="020B0606030504020204" pitchFamily="34" charset="0"/>
                <a:cs typeface="Open Sans" panose="020B0606030504020204" pitchFamily="34" charset="0"/>
                <a:hlinkClick r:id="rId7"/>
              </a:rPr>
              <a:t>State holidays</a:t>
            </a:r>
            <a:r>
              <a:rPr lang="en-US"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t>
            </a:r>
            <a:endParaRPr lang="en-US"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82157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6CC73-269C-4E65-90D9-C8E773FBCACE}"/>
              </a:ext>
            </a:extLst>
          </p:cNvPr>
          <p:cNvSpPr>
            <a:spLocks noGrp="1"/>
          </p:cNvSpPr>
          <p:nvPr>
            <p:ph type="title"/>
          </p:nvPr>
        </p:nvSpPr>
        <p:spPr/>
        <p:txBody>
          <a:bodyPr/>
          <a:lstStyle/>
          <a:p>
            <a:r>
              <a:rPr lang="en-US" dirty="0"/>
              <a:t>Workforce Shortage</a:t>
            </a:r>
          </a:p>
        </p:txBody>
      </p:sp>
      <p:sp>
        <p:nvSpPr>
          <p:cNvPr id="3" name="Text Placeholder 2">
            <a:extLst>
              <a:ext uri="{FF2B5EF4-FFF2-40B4-BE49-F238E27FC236}">
                <a16:creationId xmlns:a16="http://schemas.microsoft.com/office/drawing/2014/main" id="{C079D2BC-3309-4B55-B0DC-7CF18659E361}"/>
              </a:ext>
            </a:extLst>
          </p:cNvPr>
          <p:cNvSpPr>
            <a:spLocks noGrp="1"/>
          </p:cNvSpPr>
          <p:nvPr>
            <p:ph type="body" sz="half" idx="2"/>
          </p:nvPr>
        </p:nvSpPr>
        <p:spPr>
          <a:xfrm>
            <a:off x="1154954" y="3429000"/>
            <a:ext cx="8825659" cy="2749826"/>
          </a:xfrm>
        </p:spPr>
        <p:txBody>
          <a:bodyPr>
            <a:normAutofit lnSpcReduction="10000"/>
          </a:bodyPr>
          <a:lstStyle/>
          <a:p>
            <a:pPr marL="342900" indent="-342900">
              <a:buFont typeface="Arial" panose="020B0604020202020204" pitchFamily="34" charset="0"/>
              <a:buChar char="•"/>
            </a:pPr>
            <a:r>
              <a:rPr lang="en-US" sz="2000" dirty="0"/>
              <a:t>The pandemic has shone a bright light on the workforce shortage.</a:t>
            </a:r>
          </a:p>
          <a:p>
            <a:pPr marL="342900" indent="-342900">
              <a:buFont typeface="Arial" panose="020B0604020202020204" pitchFamily="34" charset="0"/>
              <a:buChar char="•"/>
            </a:pPr>
            <a:r>
              <a:rPr lang="en-US" sz="2000" dirty="0"/>
              <a:t>There was already a shortage of Direct Support Professionals (DSP).</a:t>
            </a:r>
          </a:p>
          <a:p>
            <a:pPr marL="342900" indent="-342900">
              <a:buFont typeface="Arial" panose="020B0604020202020204" pitchFamily="34" charset="0"/>
              <a:buChar char="•"/>
            </a:pPr>
            <a:r>
              <a:rPr lang="en-US" sz="2000" dirty="0"/>
              <a:t>NC General Assembly did provide some short-term funding to address the DSP shortage.  </a:t>
            </a:r>
          </a:p>
          <a:p>
            <a:pPr marL="342900" indent="-342900">
              <a:buFont typeface="Arial" panose="020B0604020202020204" pitchFamily="34" charset="0"/>
              <a:buChar char="•"/>
            </a:pPr>
            <a:r>
              <a:rPr lang="en-US" sz="2000" dirty="0"/>
              <a:t>We have indications that funding to increase pay rates  will be included in the Governor’s budget recommendations and that the General Assembly will be considering this during the session they are in right now</a:t>
            </a:r>
          </a:p>
          <a:p>
            <a:endParaRPr lang="en-US" dirty="0"/>
          </a:p>
        </p:txBody>
      </p:sp>
    </p:spTree>
    <p:extLst>
      <p:ext uri="{BB962C8B-B14F-4D97-AF65-F5344CB8AC3E}">
        <p14:creationId xmlns:p14="http://schemas.microsoft.com/office/powerpoint/2010/main" val="3859409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11">
            <a:extLst>
              <a:ext uri="{FF2B5EF4-FFF2-40B4-BE49-F238E27FC236}">
                <a16:creationId xmlns:a16="http://schemas.microsoft.com/office/drawing/2014/main" id="{C9A8DB82-86DE-41D7-8C3F-BA1F0FE9B0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3" name="Rectangle 12">
              <a:extLst>
                <a:ext uri="{FF2B5EF4-FFF2-40B4-BE49-F238E27FC236}">
                  <a16:creationId xmlns:a16="http://schemas.microsoft.com/office/drawing/2014/main" id="{8AF9E1A7-3690-4A7D-95D4-D376BC586F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13">
              <a:extLst>
                <a:ext uri="{FF2B5EF4-FFF2-40B4-BE49-F238E27FC236}">
                  <a16:creationId xmlns:a16="http://schemas.microsoft.com/office/drawing/2014/main" id="{075DE0DA-CFEB-436E-8059-3F574F9E5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E630F0AD-0BEF-4F7E-BBAD-9C4ECF0CD7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5">
              <a:extLst>
                <a:ext uri="{FF2B5EF4-FFF2-40B4-BE49-F238E27FC236}">
                  <a16:creationId xmlns:a16="http://schemas.microsoft.com/office/drawing/2014/main" id="{10831102-4F37-4C69-8C56-B1D6A509D7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6D5BB450-AC20-4CFA-8709-46463BDE74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17">
              <a:extLst>
                <a:ext uri="{FF2B5EF4-FFF2-40B4-BE49-F238E27FC236}">
                  <a16:creationId xmlns:a16="http://schemas.microsoft.com/office/drawing/2014/main" id="{E55A3AE7-B15C-4D81-A4E9-21BC9D3015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a:extLst>
                <a:ext uri="{FF2B5EF4-FFF2-40B4-BE49-F238E27FC236}">
                  <a16:creationId xmlns:a16="http://schemas.microsoft.com/office/drawing/2014/main" id="{754B6A71-2AD1-4F45-8D25-82327EFB5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a:extLst>
                <a:ext uri="{FF2B5EF4-FFF2-40B4-BE49-F238E27FC236}">
                  <a16:creationId xmlns:a16="http://schemas.microsoft.com/office/drawing/2014/main" id="{14A364F5-69E0-49F9-9E6D-13F16F7FF4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a:extLst>
                <a:ext uri="{FF2B5EF4-FFF2-40B4-BE49-F238E27FC236}">
                  <a16:creationId xmlns:a16="http://schemas.microsoft.com/office/drawing/2014/main" id="{07E71549-9386-41C6-B9DE-8F00165FED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3" name="Rectangle 22">
            <a:extLst>
              <a:ext uri="{FF2B5EF4-FFF2-40B4-BE49-F238E27FC236}">
                <a16:creationId xmlns:a16="http://schemas.microsoft.com/office/drawing/2014/main" id="{B4B7C0AF-2DDA-402A-A38E-429A634ED3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25" name="Group 24">
            <a:extLst>
              <a:ext uri="{FF2B5EF4-FFF2-40B4-BE49-F238E27FC236}">
                <a16:creationId xmlns:a16="http://schemas.microsoft.com/office/drawing/2014/main" id="{89674B87-B7AA-4FDD-B75B-0E6F82BFAB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67027"/>
            <a:chOff x="0" y="-2373"/>
            <a:chExt cx="12192000" cy="6867027"/>
          </a:xfrm>
        </p:grpSpPr>
        <p:sp>
          <p:nvSpPr>
            <p:cNvPr id="26" name="Rectangle 25">
              <a:extLst>
                <a:ext uri="{FF2B5EF4-FFF2-40B4-BE49-F238E27FC236}">
                  <a16:creationId xmlns:a16="http://schemas.microsoft.com/office/drawing/2014/main" id="{A779CFA5-3E2E-44AE-8901-888F319BB0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Oval 26">
              <a:extLst>
                <a:ext uri="{FF2B5EF4-FFF2-40B4-BE49-F238E27FC236}">
                  <a16:creationId xmlns:a16="http://schemas.microsoft.com/office/drawing/2014/main" id="{6267043B-4282-450D-A595-165512D91D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8" name="Oval 27">
              <a:extLst>
                <a:ext uri="{FF2B5EF4-FFF2-40B4-BE49-F238E27FC236}">
                  <a16:creationId xmlns:a16="http://schemas.microsoft.com/office/drawing/2014/main" id="{C3ECCE6B-7124-49F7-A9F7-846F18D23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9" name="Oval 28">
              <a:extLst>
                <a:ext uri="{FF2B5EF4-FFF2-40B4-BE49-F238E27FC236}">
                  <a16:creationId xmlns:a16="http://schemas.microsoft.com/office/drawing/2014/main" id="{E4B22195-E753-4CEB-9376-1E4C70F9D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 name="Oval 29">
              <a:extLst>
                <a:ext uri="{FF2B5EF4-FFF2-40B4-BE49-F238E27FC236}">
                  <a16:creationId xmlns:a16="http://schemas.microsoft.com/office/drawing/2014/main" id="{1321F675-966F-4F38-9E8C-EF813E7B09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1" name="Oval 30">
              <a:extLst>
                <a:ext uri="{FF2B5EF4-FFF2-40B4-BE49-F238E27FC236}">
                  <a16:creationId xmlns:a16="http://schemas.microsoft.com/office/drawing/2014/main" id="{3C1E1FED-8209-4304-BD7B-1E364C44A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2" name="Rectangle 31">
              <a:extLst>
                <a:ext uri="{FF2B5EF4-FFF2-40B4-BE49-F238E27FC236}">
                  <a16:creationId xmlns:a16="http://schemas.microsoft.com/office/drawing/2014/main" id="{DF77DFC8-AD0F-4293-A5B0-A4B35B41D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94608" y="402165"/>
              <a:ext cx="6574058"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5">
              <a:extLst>
                <a:ext uri="{FF2B5EF4-FFF2-40B4-BE49-F238E27FC236}">
                  <a16:creationId xmlns:a16="http://schemas.microsoft.com/office/drawing/2014/main" id="{1A536217-7B6F-4117-90B1-9D52A57916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4" name="Freeform 5">
              <a:extLst>
                <a:ext uri="{FF2B5EF4-FFF2-40B4-BE49-F238E27FC236}">
                  <a16:creationId xmlns:a16="http://schemas.microsoft.com/office/drawing/2014/main" id="{11FF4C96-6962-4FEB-8800-B664A2ACCF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5" name="Freeform 5">
              <a:extLst>
                <a:ext uri="{FF2B5EF4-FFF2-40B4-BE49-F238E27FC236}">
                  <a16:creationId xmlns:a16="http://schemas.microsoft.com/office/drawing/2014/main" id="{309CC5A8-B34F-420B-82A5-2B885B2477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39BE3439-1B8E-464C-BF36-85EAC53E1037}"/>
              </a:ext>
            </a:extLst>
          </p:cNvPr>
          <p:cNvSpPr>
            <a:spLocks noGrp="1"/>
          </p:cNvSpPr>
          <p:nvPr>
            <p:ph type="title"/>
          </p:nvPr>
        </p:nvSpPr>
        <p:spPr>
          <a:xfrm>
            <a:off x="1070632" y="571500"/>
            <a:ext cx="3133726" cy="1020232"/>
          </a:xfrm>
        </p:spPr>
        <p:txBody>
          <a:bodyPr vert="horz" lIns="91440" tIns="45720" rIns="91440" bIns="45720" rtlCol="0" anchor="ctr">
            <a:normAutofit/>
          </a:bodyPr>
          <a:lstStyle/>
          <a:p>
            <a:pPr>
              <a:lnSpc>
                <a:spcPct val="90000"/>
              </a:lnSpc>
            </a:pPr>
            <a:r>
              <a:rPr lang="en-US" sz="2500"/>
              <a:t>Resources for You as an ADVOCATE:</a:t>
            </a:r>
          </a:p>
        </p:txBody>
      </p:sp>
      <p:sp>
        <p:nvSpPr>
          <p:cNvPr id="4" name="Text Placeholder 3">
            <a:extLst>
              <a:ext uri="{FF2B5EF4-FFF2-40B4-BE49-F238E27FC236}">
                <a16:creationId xmlns:a16="http://schemas.microsoft.com/office/drawing/2014/main" id="{8EABE170-D54A-4644-9D04-8A1A5CCE026D}"/>
              </a:ext>
            </a:extLst>
          </p:cNvPr>
          <p:cNvSpPr>
            <a:spLocks noGrp="1"/>
          </p:cNvSpPr>
          <p:nvPr>
            <p:ph type="body" sz="half" idx="2"/>
          </p:nvPr>
        </p:nvSpPr>
        <p:spPr>
          <a:xfrm>
            <a:off x="763588" y="1676400"/>
            <a:ext cx="3525093" cy="4343400"/>
          </a:xfrm>
        </p:spPr>
        <p:txBody>
          <a:bodyPr vert="horz" lIns="91440" tIns="45720" rIns="91440" bIns="45720" rtlCol="0">
            <a:normAutofit fontScale="92500" lnSpcReduction="20000"/>
          </a:bodyPr>
          <a:lstStyle/>
          <a:p>
            <a:pPr>
              <a:lnSpc>
                <a:spcPct val="90000"/>
              </a:lnSpc>
              <a:buFont typeface="Wingdings 3" charset="2"/>
              <a:buChar char=""/>
            </a:pPr>
            <a:r>
              <a:rPr lang="en-US" sz="1500" dirty="0">
                <a:solidFill>
                  <a:srgbClr val="C00000"/>
                </a:solidFill>
              </a:rPr>
              <a:t>end </a:t>
            </a:r>
            <a:r>
              <a:rPr lang="en-US" sz="1500" dirty="0" err="1">
                <a:solidFill>
                  <a:srgbClr val="C00000"/>
                </a:solidFill>
              </a:rPr>
              <a:t>ofUse</a:t>
            </a:r>
            <a:r>
              <a:rPr lang="en-US" sz="1500" dirty="0">
                <a:solidFill>
                  <a:srgbClr val="C00000"/>
                </a:solidFill>
              </a:rPr>
              <a:t> QR Code on Meet the Need NC flyer to get on the mailing list!  - delete- we will tell them at the  the meeting where to go  -s delete next slide with infographic</a:t>
            </a:r>
          </a:p>
          <a:p>
            <a:pPr>
              <a:lnSpc>
                <a:spcPct val="90000"/>
              </a:lnSpc>
              <a:buFont typeface="Wingdings 3" charset="2"/>
              <a:buChar char=""/>
            </a:pPr>
            <a:r>
              <a:rPr lang="en-US" sz="1500" dirty="0">
                <a:solidFill>
                  <a:schemeClr val="bg1"/>
                </a:solidFill>
                <a:hlinkClick r:id="rId4"/>
              </a:rPr>
              <a:t>NC General Assembly Website</a:t>
            </a:r>
            <a:endParaRPr lang="en-US" sz="1500" dirty="0">
              <a:solidFill>
                <a:schemeClr val="bg1"/>
              </a:solidFill>
            </a:endParaRPr>
          </a:p>
          <a:p>
            <a:pPr>
              <a:lnSpc>
                <a:spcPct val="90000"/>
              </a:lnSpc>
              <a:buFont typeface="Wingdings 3" charset="2"/>
              <a:buChar char=""/>
            </a:pPr>
            <a:r>
              <a:rPr lang="en-US" sz="1500" dirty="0">
                <a:solidFill>
                  <a:schemeClr val="bg1"/>
                </a:solidFill>
                <a:hlinkClick r:id="rId5"/>
              </a:rPr>
              <a:t>NC Council on Developmental Disabilities</a:t>
            </a:r>
            <a:endParaRPr lang="en-US" sz="1500" dirty="0">
              <a:solidFill>
                <a:schemeClr val="bg1"/>
              </a:solidFill>
            </a:endParaRPr>
          </a:p>
          <a:p>
            <a:pPr>
              <a:lnSpc>
                <a:spcPct val="90000"/>
              </a:lnSpc>
              <a:buFont typeface="Wingdings 3" charset="2"/>
              <a:buChar char=""/>
            </a:pPr>
            <a:r>
              <a:rPr lang="en-US" sz="1500" dirty="0">
                <a:solidFill>
                  <a:schemeClr val="bg1"/>
                </a:solidFill>
                <a:hlinkClick r:id="rId6"/>
              </a:rPr>
              <a:t>NC Department of Health and Human Services</a:t>
            </a:r>
            <a:endParaRPr lang="en-US" sz="1500" dirty="0">
              <a:solidFill>
                <a:schemeClr val="bg1"/>
              </a:solidFill>
            </a:endParaRPr>
          </a:p>
          <a:p>
            <a:pPr>
              <a:lnSpc>
                <a:spcPct val="90000"/>
              </a:lnSpc>
              <a:buFont typeface="Wingdings 3" charset="2"/>
              <a:buChar char=""/>
            </a:pPr>
            <a:r>
              <a:rPr lang="en-US" sz="1500" dirty="0">
                <a:solidFill>
                  <a:schemeClr val="bg1"/>
                </a:solidFill>
                <a:hlinkClick r:id="rId7"/>
              </a:rPr>
              <a:t>NC Department of Public Instruction</a:t>
            </a:r>
            <a:endParaRPr lang="en-US" sz="1500" dirty="0">
              <a:solidFill>
                <a:schemeClr val="bg1"/>
              </a:solidFill>
            </a:endParaRPr>
          </a:p>
          <a:p>
            <a:pPr>
              <a:lnSpc>
                <a:spcPct val="90000"/>
              </a:lnSpc>
              <a:buFont typeface="Wingdings 3" charset="2"/>
              <a:buChar char=""/>
            </a:pPr>
            <a:r>
              <a:rPr lang="en-US" sz="1500" dirty="0">
                <a:solidFill>
                  <a:schemeClr val="bg1"/>
                </a:solidFill>
                <a:hlinkClick r:id="rId8"/>
              </a:rPr>
              <a:t>Exceptional Children’s Assistance Center</a:t>
            </a:r>
            <a:endParaRPr lang="en-US" sz="1500" dirty="0">
              <a:solidFill>
                <a:schemeClr val="bg1"/>
              </a:solidFill>
            </a:endParaRPr>
          </a:p>
          <a:p>
            <a:pPr>
              <a:lnSpc>
                <a:spcPct val="90000"/>
              </a:lnSpc>
              <a:buFont typeface="Wingdings 3" charset="2"/>
              <a:buChar char=""/>
            </a:pPr>
            <a:r>
              <a:rPr lang="en-US" sz="1500" dirty="0">
                <a:solidFill>
                  <a:schemeClr val="bg1"/>
                </a:solidFill>
              </a:rPr>
              <a:t>Associations and Organizations:</a:t>
            </a:r>
          </a:p>
          <a:p>
            <a:pPr marL="742950" lvl="1" indent="-285750">
              <a:lnSpc>
                <a:spcPct val="90000"/>
              </a:lnSpc>
              <a:buFont typeface="Wingdings 3" charset="2"/>
              <a:buChar char=""/>
            </a:pPr>
            <a:r>
              <a:rPr lang="en-US" sz="1500" dirty="0">
                <a:solidFill>
                  <a:schemeClr val="bg1"/>
                </a:solidFill>
                <a:hlinkClick r:id="rId9"/>
              </a:rPr>
              <a:t>The Arc of NC</a:t>
            </a:r>
            <a:endParaRPr lang="en-US" sz="1500" dirty="0">
              <a:solidFill>
                <a:schemeClr val="bg1"/>
              </a:solidFill>
            </a:endParaRPr>
          </a:p>
          <a:p>
            <a:pPr marL="742950" lvl="1" indent="-285750">
              <a:lnSpc>
                <a:spcPct val="90000"/>
              </a:lnSpc>
              <a:buFont typeface="Wingdings 3" charset="2"/>
              <a:buChar char=""/>
            </a:pPr>
            <a:r>
              <a:rPr lang="en-US" sz="1500" dirty="0">
                <a:solidFill>
                  <a:schemeClr val="bg1"/>
                </a:solidFill>
                <a:hlinkClick r:id="rId10"/>
              </a:rPr>
              <a:t>Autism Society of NC</a:t>
            </a:r>
            <a:endParaRPr lang="en-US" sz="1500" dirty="0">
              <a:solidFill>
                <a:schemeClr val="bg1"/>
              </a:solidFill>
            </a:endParaRPr>
          </a:p>
          <a:p>
            <a:pPr marL="742950" lvl="1" indent="-285750">
              <a:lnSpc>
                <a:spcPct val="90000"/>
              </a:lnSpc>
              <a:buFont typeface="Wingdings 3" charset="2"/>
              <a:buChar char=""/>
            </a:pPr>
            <a:r>
              <a:rPr lang="en-US" sz="1500" dirty="0">
                <a:solidFill>
                  <a:schemeClr val="bg1"/>
                </a:solidFill>
                <a:hlinkClick r:id="rId11"/>
              </a:rPr>
              <a:t>i2i center for Integrative Health</a:t>
            </a:r>
            <a:endParaRPr lang="en-US" sz="1500" dirty="0">
              <a:solidFill>
                <a:schemeClr val="bg1"/>
              </a:solidFill>
            </a:endParaRPr>
          </a:p>
          <a:p>
            <a:pPr marL="742950" lvl="1" indent="-285750">
              <a:lnSpc>
                <a:spcPct val="90000"/>
              </a:lnSpc>
              <a:buFont typeface="Wingdings 3" charset="2"/>
              <a:buChar char=""/>
            </a:pPr>
            <a:r>
              <a:rPr lang="en-US" sz="1500" dirty="0">
                <a:solidFill>
                  <a:schemeClr val="bg1"/>
                </a:solidFill>
              </a:rPr>
              <a:t>MHTA/LAND (</a:t>
            </a:r>
            <a:r>
              <a:rPr lang="en-US" sz="1500" dirty="0" err="1">
                <a:solidFill>
                  <a:schemeClr val="bg1"/>
                </a:solidFill>
              </a:rPr>
              <a:t>facebook</a:t>
            </a:r>
            <a:r>
              <a:rPr lang="en-US" sz="1500" dirty="0">
                <a:solidFill>
                  <a:schemeClr val="bg1"/>
                </a:solidFill>
              </a:rPr>
              <a:t>)</a:t>
            </a:r>
          </a:p>
        </p:txBody>
      </p:sp>
      <p:pic>
        <p:nvPicPr>
          <p:cNvPr id="7" name="Picture Placeholder 6" descr="Logo, company name&#10;&#10;Description automatically generated">
            <a:extLst>
              <a:ext uri="{FF2B5EF4-FFF2-40B4-BE49-F238E27FC236}">
                <a16:creationId xmlns:a16="http://schemas.microsoft.com/office/drawing/2014/main" id="{0D0E27C8-9D3B-4B4C-9121-7FE20EFB9649}"/>
              </a:ext>
            </a:extLst>
          </p:cNvPr>
          <p:cNvPicPr>
            <a:picLocks noGrp="1" noChangeAspect="1"/>
          </p:cNvPicPr>
          <p:nvPr>
            <p:ph type="pic" idx="1"/>
          </p:nvPr>
        </p:nvPicPr>
        <p:blipFill rotWithShape="1">
          <a:blip r:embed="rId12">
            <a:extLst>
              <a:ext uri="{28A0092B-C50C-407E-A947-70E740481C1C}">
                <a14:useLocalDpi xmlns:a14="http://schemas.microsoft.com/office/drawing/2010/main" val="0"/>
              </a:ext>
            </a:extLst>
          </a:blip>
          <a:srcRect t="7291" r="1" b="6238"/>
          <a:stretch/>
        </p:blipFill>
        <p:spPr>
          <a:xfrm>
            <a:off x="5194607" y="803751"/>
            <a:ext cx="6391533" cy="5250498"/>
          </a:xfrm>
          <a:prstGeom prst="rect">
            <a:avLst/>
          </a:prstGeom>
        </p:spPr>
      </p:pic>
      <p:sp>
        <p:nvSpPr>
          <p:cNvPr id="37" name="Rectangle 36">
            <a:extLst>
              <a:ext uri="{FF2B5EF4-FFF2-40B4-BE49-F238E27FC236}">
                <a16:creationId xmlns:a16="http://schemas.microsoft.com/office/drawing/2014/main" id="{B6E07BC7-FAEA-458C-90C9-A68082FBB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Picture Placeholder 2">
            <a:extLst>
              <a:ext uri="{FF2B5EF4-FFF2-40B4-BE49-F238E27FC236}">
                <a16:creationId xmlns:a16="http://schemas.microsoft.com/office/drawing/2014/main" id="{24B17D78-477A-4C12-99FF-9CFCBCD00507}"/>
              </a:ext>
            </a:extLst>
          </p:cNvPr>
          <p:cNvSpPr txBox="1">
            <a:spLocks/>
          </p:cNvSpPr>
          <p:nvPr/>
        </p:nvSpPr>
        <p:spPr>
          <a:xfrm>
            <a:off x="6248400" y="609599"/>
            <a:ext cx="5483352" cy="5403851"/>
          </a:xfrm>
          <a:prstGeom prst="rect">
            <a:avLst/>
          </a:prstGeom>
        </p:spPr>
        <p:txBody>
          <a:bodyPr/>
          <a:lstStyle/>
          <a:p>
            <a:endParaRPr lang="en-US"/>
          </a:p>
        </p:txBody>
      </p:sp>
    </p:spTree>
    <p:extLst>
      <p:ext uri="{BB962C8B-B14F-4D97-AF65-F5344CB8AC3E}">
        <p14:creationId xmlns:p14="http://schemas.microsoft.com/office/powerpoint/2010/main" val="1248243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EDE4AC-032B-4F09-BFB8-CD6C3C0E6089}"/>
              </a:ext>
            </a:extLst>
          </p:cNvPr>
          <p:cNvPicPr>
            <a:picLocks noChangeAspect="1"/>
          </p:cNvPicPr>
          <p:nvPr/>
        </p:nvPicPr>
        <p:blipFill>
          <a:blip r:embed="rId3"/>
          <a:stretch>
            <a:fillRect/>
          </a:stretch>
        </p:blipFill>
        <p:spPr>
          <a:xfrm>
            <a:off x="1708796" y="0"/>
            <a:ext cx="10069074" cy="6858000"/>
          </a:xfrm>
          <a:prstGeom prst="rect">
            <a:avLst/>
          </a:prstGeom>
        </p:spPr>
      </p:pic>
    </p:spTree>
    <p:extLst>
      <p:ext uri="{BB962C8B-B14F-4D97-AF65-F5344CB8AC3E}">
        <p14:creationId xmlns:p14="http://schemas.microsoft.com/office/powerpoint/2010/main" val="1064194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CE500-2752-48A3-8691-DEC51A2EB0D5}"/>
              </a:ext>
            </a:extLst>
          </p:cNvPr>
          <p:cNvSpPr>
            <a:spLocks noGrp="1"/>
          </p:cNvSpPr>
          <p:nvPr>
            <p:ph type="ctrTitle"/>
          </p:nvPr>
        </p:nvSpPr>
        <p:spPr>
          <a:xfrm>
            <a:off x="1033670" y="735496"/>
            <a:ext cx="7129942" cy="536713"/>
          </a:xfrm>
        </p:spPr>
        <p:txBody>
          <a:bodyPr>
            <a:normAutofit fontScale="90000"/>
          </a:bodyPr>
          <a:lstStyle/>
          <a:p>
            <a:pPr algn="ctr"/>
            <a:r>
              <a:rPr lang="en-US" sz="3200" dirty="0"/>
              <a:t>To reach me:</a:t>
            </a:r>
          </a:p>
        </p:txBody>
      </p:sp>
      <p:sp>
        <p:nvSpPr>
          <p:cNvPr id="3" name="Subtitle 2">
            <a:extLst>
              <a:ext uri="{FF2B5EF4-FFF2-40B4-BE49-F238E27FC236}">
                <a16:creationId xmlns:a16="http://schemas.microsoft.com/office/drawing/2014/main" id="{45AFC6F7-2DE3-483C-A5DD-60F7A42CF188}"/>
              </a:ext>
            </a:extLst>
          </p:cNvPr>
          <p:cNvSpPr>
            <a:spLocks noGrp="1"/>
          </p:cNvSpPr>
          <p:nvPr>
            <p:ph type="subTitle" idx="1"/>
          </p:nvPr>
        </p:nvSpPr>
        <p:spPr>
          <a:xfrm>
            <a:off x="954156" y="1500809"/>
            <a:ext cx="10697373" cy="4178313"/>
          </a:xfrm>
        </p:spPr>
        <p:txBody>
          <a:bodyPr>
            <a:noAutofit/>
          </a:bodyPr>
          <a:lstStyle/>
          <a:p>
            <a:pPr lvl="3" algn="l"/>
            <a:r>
              <a:rPr lang="en-US" sz="2000" dirty="0">
                <a:solidFill>
                  <a:schemeClr val="bg1"/>
                </a:solidFill>
              </a:rPr>
              <a:t>Ann Rodriguez</a:t>
            </a:r>
          </a:p>
          <a:p>
            <a:pPr lvl="3" algn="l"/>
            <a:r>
              <a:rPr lang="en-US" sz="2000" dirty="0">
                <a:solidFill>
                  <a:schemeClr val="bg1"/>
                </a:solidFill>
              </a:rPr>
              <a:t>Executive Director, i2i Center for Integrative Health</a:t>
            </a:r>
          </a:p>
          <a:p>
            <a:pPr lvl="3" algn="l"/>
            <a:r>
              <a:rPr lang="en-US" sz="2000" dirty="0">
                <a:solidFill>
                  <a:schemeClr val="bg1"/>
                </a:solidFill>
                <a:hlinkClick r:id="rId2">
                  <a:extLst>
                    <a:ext uri="{A12FA001-AC4F-418D-AE19-62706E023703}">
                      <ahyp:hlinkClr xmlns:ahyp="http://schemas.microsoft.com/office/drawing/2018/hyperlinkcolor" val="tx"/>
                    </a:ext>
                  </a:extLst>
                </a:hlinkClick>
              </a:rPr>
              <a:t>ann@i2icenter.org</a:t>
            </a:r>
            <a:endParaRPr lang="en-US" sz="2000" dirty="0">
              <a:solidFill>
                <a:schemeClr val="bg1"/>
              </a:solidFill>
            </a:endParaRPr>
          </a:p>
          <a:p>
            <a:pPr lvl="3" algn="l"/>
            <a:r>
              <a:rPr lang="en-US" sz="2000" dirty="0">
                <a:solidFill>
                  <a:schemeClr val="bg1"/>
                </a:solidFill>
              </a:rPr>
              <a:t>919-744-7937</a:t>
            </a:r>
          </a:p>
          <a:p>
            <a:pPr lvl="3" algn="l"/>
            <a:endParaRPr lang="en-US" sz="2000" dirty="0">
              <a:solidFill>
                <a:schemeClr val="bg1"/>
              </a:solidFill>
            </a:endParaRPr>
          </a:p>
        </p:txBody>
      </p:sp>
    </p:spTree>
    <p:extLst>
      <p:ext uri="{BB962C8B-B14F-4D97-AF65-F5344CB8AC3E}">
        <p14:creationId xmlns:p14="http://schemas.microsoft.com/office/powerpoint/2010/main" val="3244838683"/>
      </p:ext>
    </p:extLst>
  </p:cSld>
  <p:clrMapOvr>
    <a:masterClrMapping/>
  </p:clrMapOvr>
  <mc:AlternateContent xmlns:mc="http://schemas.openxmlformats.org/markup-compatibility/2006" xmlns:p14="http://schemas.microsoft.com/office/powerpoint/2010/main">
    <mc:Choice Requires="p14">
      <p:transition spd="slow" p14:dur="2000" advTm="66902"/>
    </mc:Choice>
    <mc:Fallback xmlns="">
      <p:transition spd="slow" advTm="6690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24E1E-20CF-4CB8-8C19-7538D8DA98C7}"/>
              </a:ext>
            </a:extLst>
          </p:cNvPr>
          <p:cNvSpPr>
            <a:spLocks noGrp="1"/>
          </p:cNvSpPr>
          <p:nvPr>
            <p:ph type="title"/>
          </p:nvPr>
        </p:nvSpPr>
        <p:spPr/>
        <p:txBody>
          <a:bodyPr/>
          <a:lstStyle/>
          <a:p>
            <a:r>
              <a:rPr lang="en-US" dirty="0"/>
              <a:t>Do You Consider Yourself an Advocate?</a:t>
            </a:r>
          </a:p>
        </p:txBody>
      </p:sp>
      <p:sp>
        <p:nvSpPr>
          <p:cNvPr id="3" name="Content Placeholder 2">
            <a:extLst>
              <a:ext uri="{FF2B5EF4-FFF2-40B4-BE49-F238E27FC236}">
                <a16:creationId xmlns:a16="http://schemas.microsoft.com/office/drawing/2014/main" id="{D336978C-491D-45CF-B06E-0A4975D5164E}"/>
              </a:ext>
            </a:extLst>
          </p:cNvPr>
          <p:cNvSpPr>
            <a:spLocks noGrp="1"/>
          </p:cNvSpPr>
          <p:nvPr>
            <p:ph idx="1"/>
          </p:nvPr>
        </p:nvSpPr>
        <p:spPr>
          <a:xfrm>
            <a:off x="1798982" y="2266123"/>
            <a:ext cx="9631017" cy="1391478"/>
          </a:xfrm>
        </p:spPr>
        <p:txBody>
          <a:bodyPr>
            <a:normAutofit/>
          </a:bodyPr>
          <a:lstStyle/>
          <a:p>
            <a:pPr marL="0" indent="0">
              <a:buNone/>
            </a:pPr>
            <a:r>
              <a:rPr lang="en-US" sz="4000" dirty="0">
                <a:latin typeface="Berlin Sans FB Demi" panose="020E0802020502020306" pitchFamily="34" charset="0"/>
              </a:rPr>
              <a:t>Life Experience=</a:t>
            </a:r>
          </a:p>
          <a:p>
            <a:pPr marL="0" indent="0">
              <a:buNone/>
            </a:pPr>
            <a:r>
              <a:rPr lang="en-US" sz="3600" dirty="0">
                <a:latin typeface="Berlin Sans FB Demi" panose="020E0802020502020306" pitchFamily="34" charset="0"/>
              </a:rPr>
              <a:t>Invaluable Expertise and Perspective=</a:t>
            </a:r>
          </a:p>
          <a:p>
            <a:pPr marL="0" indent="0" algn="ctr">
              <a:buNone/>
            </a:pPr>
            <a:endParaRPr lang="en-US" sz="4800" dirty="0">
              <a:latin typeface="Berlin Sans FB Demi" panose="020E0802020502020306" pitchFamily="34" charset="0"/>
            </a:endParaRPr>
          </a:p>
        </p:txBody>
      </p:sp>
      <p:pic>
        <p:nvPicPr>
          <p:cNvPr id="1026" name="Picture 2" descr="Comic Book Style Graphic with Power Word POWER N Star Burst ...">
            <a:extLst>
              <a:ext uri="{FF2B5EF4-FFF2-40B4-BE49-F238E27FC236}">
                <a16:creationId xmlns:a16="http://schemas.microsoft.com/office/drawing/2014/main" id="{E958B91E-8726-402B-9CDA-CD2BD01278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5713" y="3786808"/>
            <a:ext cx="4045225" cy="2773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051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F6867-A755-4B84-A862-3E27C76CAA41}"/>
              </a:ext>
            </a:extLst>
          </p:cNvPr>
          <p:cNvSpPr>
            <a:spLocks noGrp="1"/>
          </p:cNvSpPr>
          <p:nvPr>
            <p:ph type="title"/>
          </p:nvPr>
        </p:nvSpPr>
        <p:spPr/>
        <p:txBody>
          <a:bodyPr/>
          <a:lstStyle/>
          <a:p>
            <a:r>
              <a:rPr lang="en-US" dirty="0"/>
              <a:t>What is a Policy?</a:t>
            </a:r>
          </a:p>
        </p:txBody>
      </p:sp>
      <p:sp>
        <p:nvSpPr>
          <p:cNvPr id="3" name="Content Placeholder 2">
            <a:extLst>
              <a:ext uri="{FF2B5EF4-FFF2-40B4-BE49-F238E27FC236}">
                <a16:creationId xmlns:a16="http://schemas.microsoft.com/office/drawing/2014/main" id="{B7B46AC5-9E94-41E3-B70F-57E75AE66A6C}"/>
              </a:ext>
            </a:extLst>
          </p:cNvPr>
          <p:cNvSpPr>
            <a:spLocks noGrp="1"/>
          </p:cNvSpPr>
          <p:nvPr>
            <p:ph idx="1"/>
          </p:nvPr>
        </p:nvSpPr>
        <p:spPr>
          <a:xfrm>
            <a:off x="1063487" y="2315817"/>
            <a:ext cx="8852880" cy="4055166"/>
          </a:xfrm>
        </p:spPr>
        <p:txBody>
          <a:bodyPr>
            <a:normAutofit lnSpcReduction="10000"/>
          </a:bodyPr>
          <a:lstStyle/>
          <a:p>
            <a:r>
              <a:rPr lang="en-US" b="0" i="0" dirty="0">
                <a:solidFill>
                  <a:srgbClr val="202124"/>
                </a:solidFill>
                <a:effectLst/>
                <a:latin typeface="Roboto" panose="02000000000000000000" pitchFamily="2" charset="0"/>
              </a:rPr>
              <a:t>The federal Centers for Disease Control gives this definition of policy:</a:t>
            </a:r>
          </a:p>
          <a:p>
            <a:r>
              <a:rPr lang="en-US" b="0" i="0" dirty="0">
                <a:solidFill>
                  <a:srgbClr val="202124"/>
                </a:solidFill>
                <a:effectLst/>
                <a:latin typeface="Roboto" panose="02000000000000000000" pitchFamily="2" charset="0"/>
              </a:rPr>
              <a:t>Policy is </a:t>
            </a:r>
            <a:r>
              <a:rPr lang="en-US" b="1" i="0" dirty="0">
                <a:solidFill>
                  <a:srgbClr val="202124"/>
                </a:solidFill>
                <a:effectLst/>
                <a:latin typeface="Roboto" panose="02000000000000000000" pitchFamily="2" charset="0"/>
              </a:rPr>
              <a:t>a law, regulation, procedure, administrative action, incentive, or voluntary practice of governments and other institutions</a:t>
            </a:r>
            <a:r>
              <a:rPr lang="en-US" b="0" i="0" dirty="0">
                <a:solidFill>
                  <a:srgbClr val="202124"/>
                </a:solidFill>
                <a:effectLst/>
                <a:latin typeface="Roboto" panose="02000000000000000000" pitchFamily="2" charset="0"/>
              </a:rPr>
              <a:t>. Policy decisions are frequently reflected in resource allocations. Health can be influenced by policies in many different sectors.</a:t>
            </a:r>
          </a:p>
          <a:p>
            <a:r>
              <a:rPr lang="en-US" dirty="0">
                <a:solidFill>
                  <a:srgbClr val="202124"/>
                </a:solidFill>
                <a:latin typeface="Roboto" panose="02000000000000000000" pitchFamily="2" charset="0"/>
              </a:rPr>
              <a:t>That means that a policy can </a:t>
            </a:r>
            <a:r>
              <a:rPr lang="en-US">
                <a:solidFill>
                  <a:srgbClr val="202124"/>
                </a:solidFill>
                <a:latin typeface="Roboto" panose="02000000000000000000" pitchFamily="2" charset="0"/>
              </a:rPr>
              <a:t>be determined by:</a:t>
            </a:r>
            <a:endParaRPr lang="en-US" dirty="0">
              <a:solidFill>
                <a:srgbClr val="202124"/>
              </a:solidFill>
              <a:latin typeface="Roboto" panose="02000000000000000000" pitchFamily="2" charset="0"/>
            </a:endParaRPr>
          </a:p>
          <a:p>
            <a:pPr lvl="1" indent="-342900">
              <a:buFont typeface="Arial" panose="020B0604020202020204" pitchFamily="34" charset="0"/>
              <a:buChar char="•"/>
            </a:pPr>
            <a:r>
              <a:rPr lang="en-US" dirty="0">
                <a:solidFill>
                  <a:srgbClr val="202124"/>
                </a:solidFill>
                <a:latin typeface="Roboto" panose="02000000000000000000" pitchFamily="2" charset="0"/>
              </a:rPr>
              <a:t>A law passed by the US Congress or the NC General Assembly. </a:t>
            </a:r>
          </a:p>
          <a:p>
            <a:pPr lvl="1" indent="-342900">
              <a:buFont typeface="Arial" panose="020B0604020202020204" pitchFamily="34" charset="0"/>
              <a:buChar char="•"/>
            </a:pPr>
            <a:r>
              <a:rPr lang="en-US" dirty="0">
                <a:solidFill>
                  <a:srgbClr val="202124"/>
                </a:solidFill>
                <a:latin typeface="Roboto" panose="02000000000000000000" pitchFamily="2" charset="0"/>
              </a:rPr>
              <a:t>A rule or policy (these are regulations) put in place by the NC Department of Health and Human Services or the Department of Public Instruction or other state agencies.  </a:t>
            </a:r>
          </a:p>
          <a:p>
            <a:pPr lvl="1" indent="-342900">
              <a:buFont typeface="Arial" panose="020B0604020202020204" pitchFamily="34" charset="0"/>
              <a:buChar char="•"/>
            </a:pPr>
            <a:r>
              <a:rPr lang="en-US" dirty="0">
                <a:solidFill>
                  <a:srgbClr val="202124"/>
                </a:solidFill>
                <a:latin typeface="Roboto" panose="02000000000000000000" pitchFamily="2" charset="0"/>
              </a:rPr>
              <a:t>A ruling by a court.  </a:t>
            </a:r>
          </a:p>
          <a:p>
            <a:pPr lvl="1" indent="-342900">
              <a:buFont typeface="Arial" panose="020B0604020202020204" pitchFamily="34" charset="0"/>
              <a:buChar char="•"/>
            </a:pPr>
            <a:r>
              <a:rPr lang="en-US" dirty="0">
                <a:solidFill>
                  <a:srgbClr val="202124"/>
                </a:solidFill>
                <a:latin typeface="Roboto" panose="02000000000000000000" pitchFamily="2" charset="0"/>
              </a:rPr>
              <a:t>A practice that the federal or state government allows.  </a:t>
            </a:r>
          </a:p>
          <a:p>
            <a:pPr lvl="1" indent="-342900">
              <a:buFont typeface="Arial" panose="020B0604020202020204" pitchFamily="34" charset="0"/>
              <a:buChar char="•"/>
            </a:pPr>
            <a:r>
              <a:rPr lang="en-US" dirty="0">
                <a:solidFill>
                  <a:srgbClr val="202124"/>
                </a:solidFill>
                <a:latin typeface="Roboto" panose="02000000000000000000" pitchFamily="2" charset="0"/>
              </a:rPr>
              <a:t>An ordinance passed by the county commissioners or city councils.  </a:t>
            </a:r>
          </a:p>
          <a:p>
            <a:endParaRPr lang="en-US" dirty="0"/>
          </a:p>
        </p:txBody>
      </p:sp>
    </p:spTree>
    <p:extLst>
      <p:ext uri="{BB962C8B-B14F-4D97-AF65-F5344CB8AC3E}">
        <p14:creationId xmlns:p14="http://schemas.microsoft.com/office/powerpoint/2010/main" val="2885170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C7882-CBF7-4BB1-A975-737C6E052F4C}"/>
              </a:ext>
            </a:extLst>
          </p:cNvPr>
          <p:cNvSpPr>
            <a:spLocks noGrp="1"/>
          </p:cNvSpPr>
          <p:nvPr>
            <p:ph type="title"/>
          </p:nvPr>
        </p:nvSpPr>
        <p:spPr>
          <a:xfrm>
            <a:off x="612649" y="457199"/>
            <a:ext cx="4970822" cy="1211803"/>
          </a:xfrm>
        </p:spPr>
        <p:txBody>
          <a:bodyPr>
            <a:normAutofit fontScale="90000"/>
          </a:bodyPr>
          <a:lstStyle/>
          <a:p>
            <a:r>
              <a:rPr lang="en-US" dirty="0"/>
              <a:t>Who are Policy Makers You Can Advocate To?</a:t>
            </a:r>
          </a:p>
        </p:txBody>
      </p:sp>
      <p:sp>
        <p:nvSpPr>
          <p:cNvPr id="4" name="Text Placeholder 3">
            <a:extLst>
              <a:ext uri="{FF2B5EF4-FFF2-40B4-BE49-F238E27FC236}">
                <a16:creationId xmlns:a16="http://schemas.microsoft.com/office/drawing/2014/main" id="{AB7B5ABB-B720-43EB-9155-2B448601C303}"/>
              </a:ext>
            </a:extLst>
          </p:cNvPr>
          <p:cNvSpPr>
            <a:spLocks noGrp="1"/>
          </p:cNvSpPr>
          <p:nvPr>
            <p:ph type="body" sz="half" idx="2"/>
          </p:nvPr>
        </p:nvSpPr>
        <p:spPr>
          <a:xfrm>
            <a:off x="612648" y="1802167"/>
            <a:ext cx="4358847" cy="4001474"/>
          </a:xfrm>
        </p:spPr>
        <p:txBody>
          <a:bodyPr>
            <a:normAutofit/>
          </a:bodyPr>
          <a:lstStyle/>
          <a:p>
            <a:pPr marL="285750" indent="-285750">
              <a:buFont typeface="Arial" panose="020B0604020202020204" pitchFamily="34" charset="0"/>
              <a:buChar char="•"/>
            </a:pPr>
            <a:r>
              <a:rPr lang="en-US" sz="2000" dirty="0"/>
              <a:t>Members of US Congress</a:t>
            </a:r>
          </a:p>
          <a:p>
            <a:pPr marL="285750" indent="-285750">
              <a:buFont typeface="Arial" panose="020B0604020202020204" pitchFamily="34" charset="0"/>
              <a:buChar char="•"/>
            </a:pPr>
            <a:r>
              <a:rPr lang="en-US" sz="2000" dirty="0"/>
              <a:t>Members of NC General Assembly</a:t>
            </a:r>
          </a:p>
          <a:p>
            <a:pPr marL="285750" indent="-285750">
              <a:buFont typeface="Arial" panose="020B0604020202020204" pitchFamily="34" charset="0"/>
              <a:buChar char="•"/>
            </a:pPr>
            <a:r>
              <a:rPr lang="en-US" sz="2000" dirty="0"/>
              <a:t>State Agency representatives</a:t>
            </a:r>
          </a:p>
          <a:p>
            <a:pPr marL="285750" indent="-285750">
              <a:buFont typeface="Arial" panose="020B0604020202020204" pitchFamily="34" charset="0"/>
              <a:buChar char="•"/>
            </a:pPr>
            <a:r>
              <a:rPr lang="en-US" sz="2000" dirty="0"/>
              <a:t>County Commissioners</a:t>
            </a:r>
          </a:p>
          <a:p>
            <a:pPr marL="285750" indent="-285750">
              <a:buFont typeface="Arial" panose="020B0604020202020204" pitchFamily="34" charset="0"/>
              <a:buChar char="•"/>
            </a:pPr>
            <a:r>
              <a:rPr lang="en-US" sz="2000" dirty="0"/>
              <a:t>County and Local Officials of governments, school systems, etc.  </a:t>
            </a:r>
          </a:p>
          <a:p>
            <a:endParaRPr lang="en-US" sz="2000" dirty="0"/>
          </a:p>
        </p:txBody>
      </p:sp>
      <p:sp>
        <p:nvSpPr>
          <p:cNvPr id="5" name="Picture Placeholder 2">
            <a:extLst>
              <a:ext uri="{FF2B5EF4-FFF2-40B4-BE49-F238E27FC236}">
                <a16:creationId xmlns:a16="http://schemas.microsoft.com/office/drawing/2014/main" id="{9A5EEBD1-1B42-4FE1-A389-CD1FBA1E02A5}"/>
              </a:ext>
            </a:extLst>
          </p:cNvPr>
          <p:cNvSpPr txBox="1">
            <a:spLocks/>
          </p:cNvSpPr>
          <p:nvPr/>
        </p:nvSpPr>
        <p:spPr>
          <a:xfrm>
            <a:off x="6248400" y="609599"/>
            <a:ext cx="5483352" cy="5403851"/>
          </a:xfrm>
          <a:prstGeom prst="rect">
            <a:avLst/>
          </a:prstGeom>
        </p:spPr>
      </p:sp>
      <p:pic>
        <p:nvPicPr>
          <p:cNvPr id="1026" name="Picture 2" descr="Image result for image of NC DHHS Secretary Kody Kinsley">
            <a:extLst>
              <a:ext uri="{FF2B5EF4-FFF2-40B4-BE49-F238E27FC236}">
                <a16:creationId xmlns:a16="http://schemas.microsoft.com/office/drawing/2014/main" id="{40132B55-8AD8-4FB7-8440-0241A76B1A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30752"/>
            <a:ext cx="1276350" cy="12382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97D9D59-74CE-4614-BA46-0182F841803B}"/>
              </a:ext>
            </a:extLst>
          </p:cNvPr>
          <p:cNvSpPr txBox="1"/>
          <p:nvPr/>
        </p:nvSpPr>
        <p:spPr>
          <a:xfrm>
            <a:off x="7705402" y="772878"/>
            <a:ext cx="4178749" cy="369332"/>
          </a:xfrm>
          <a:prstGeom prst="rect">
            <a:avLst/>
          </a:prstGeom>
          <a:noFill/>
        </p:spPr>
        <p:txBody>
          <a:bodyPr wrap="square" rtlCol="0">
            <a:spAutoFit/>
          </a:bodyPr>
          <a:lstStyle/>
          <a:p>
            <a:r>
              <a:rPr lang="en-US" dirty="0"/>
              <a:t>NC DHHS Secretary Kody Kinsley</a:t>
            </a:r>
          </a:p>
        </p:txBody>
      </p:sp>
      <p:pic>
        <p:nvPicPr>
          <p:cNvPr id="1028" name="Picture 4" descr="Image result for image of nc rep tim moore">
            <a:extLst>
              <a:ext uri="{FF2B5EF4-FFF2-40B4-BE49-F238E27FC236}">
                <a16:creationId xmlns:a16="http://schemas.microsoft.com/office/drawing/2014/main" id="{2923C1EF-8724-42E0-87D6-A73A80835F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162177"/>
            <a:ext cx="992077" cy="12382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34AFB12-F0A5-42BE-B2A1-76DDA0D1C3AF}"/>
              </a:ext>
            </a:extLst>
          </p:cNvPr>
          <p:cNvSpPr txBox="1"/>
          <p:nvPr/>
        </p:nvSpPr>
        <p:spPr>
          <a:xfrm>
            <a:off x="7705402" y="3429000"/>
            <a:ext cx="3409025" cy="646331"/>
          </a:xfrm>
          <a:prstGeom prst="rect">
            <a:avLst/>
          </a:prstGeom>
          <a:noFill/>
        </p:spPr>
        <p:txBody>
          <a:bodyPr wrap="square" rtlCol="0">
            <a:spAutoFit/>
          </a:bodyPr>
          <a:lstStyle/>
          <a:p>
            <a:r>
              <a:rPr lang="en-US" dirty="0"/>
              <a:t>NC General Assembly House Speaker Tim Moore</a:t>
            </a:r>
          </a:p>
        </p:txBody>
      </p:sp>
      <p:pic>
        <p:nvPicPr>
          <p:cNvPr id="1032" name="Picture 8" descr="Image result for image of nc president pro tempore of the senate">
            <a:extLst>
              <a:ext uri="{FF2B5EF4-FFF2-40B4-BE49-F238E27FC236}">
                <a16:creationId xmlns:a16="http://schemas.microsoft.com/office/drawing/2014/main" id="{920B48EF-88F4-4B04-B2D8-A4EC308EBF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050" y="4655352"/>
            <a:ext cx="992078" cy="123825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E3605B21-67A8-4620-B118-B2552CE46E92}"/>
              </a:ext>
            </a:extLst>
          </p:cNvPr>
          <p:cNvSpPr txBox="1"/>
          <p:nvPr/>
        </p:nvSpPr>
        <p:spPr>
          <a:xfrm>
            <a:off x="7901126" y="4909352"/>
            <a:ext cx="3311371" cy="646331"/>
          </a:xfrm>
          <a:prstGeom prst="rect">
            <a:avLst/>
          </a:prstGeom>
          <a:noFill/>
        </p:spPr>
        <p:txBody>
          <a:bodyPr wrap="square" rtlCol="0">
            <a:spAutoFit/>
          </a:bodyPr>
          <a:lstStyle/>
          <a:p>
            <a:r>
              <a:rPr lang="en-US" dirty="0"/>
              <a:t>NC President Pro Tempore of the Senate Phil Berger</a:t>
            </a:r>
          </a:p>
        </p:txBody>
      </p:sp>
    </p:spTree>
    <p:extLst>
      <p:ext uri="{BB962C8B-B14F-4D97-AF65-F5344CB8AC3E}">
        <p14:creationId xmlns:p14="http://schemas.microsoft.com/office/powerpoint/2010/main" val="4208652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E2C78-7F0C-4E64-8477-3BF4A8035882}"/>
              </a:ext>
            </a:extLst>
          </p:cNvPr>
          <p:cNvSpPr>
            <a:spLocks noGrp="1"/>
          </p:cNvSpPr>
          <p:nvPr>
            <p:ph type="title"/>
          </p:nvPr>
        </p:nvSpPr>
        <p:spPr>
          <a:xfrm>
            <a:off x="1154954" y="1295400"/>
            <a:ext cx="2793159" cy="543339"/>
          </a:xfrm>
        </p:spPr>
        <p:txBody>
          <a:bodyPr/>
          <a:lstStyle/>
          <a:p>
            <a:r>
              <a:rPr lang="en-US" sz="3600" b="1" dirty="0"/>
              <a:t>Why Now?</a:t>
            </a:r>
          </a:p>
        </p:txBody>
      </p:sp>
      <p:sp>
        <p:nvSpPr>
          <p:cNvPr id="3" name="Content Placeholder 2">
            <a:extLst>
              <a:ext uri="{FF2B5EF4-FFF2-40B4-BE49-F238E27FC236}">
                <a16:creationId xmlns:a16="http://schemas.microsoft.com/office/drawing/2014/main" id="{C62EC5C7-1455-4922-8C13-D00AEA648C4B}"/>
              </a:ext>
            </a:extLst>
          </p:cNvPr>
          <p:cNvSpPr>
            <a:spLocks noGrp="1"/>
          </p:cNvSpPr>
          <p:nvPr>
            <p:ph idx="1"/>
          </p:nvPr>
        </p:nvSpPr>
        <p:spPr/>
        <p:txBody>
          <a:bodyPr>
            <a:normAutofit/>
          </a:bodyPr>
          <a:lstStyle/>
          <a:p>
            <a:r>
              <a:rPr lang="en-US" sz="2800" dirty="0"/>
              <a:t>Registry of Unmet Needs</a:t>
            </a:r>
          </a:p>
          <a:p>
            <a:r>
              <a:rPr lang="en-US" sz="2800" dirty="0"/>
              <a:t>Samantha R. Ruling</a:t>
            </a:r>
          </a:p>
          <a:p>
            <a:r>
              <a:rPr lang="en-US" sz="2800" dirty="0"/>
              <a:t>Medicaid Transformation</a:t>
            </a:r>
          </a:p>
          <a:p>
            <a:pPr marL="800100" lvl="2" indent="0">
              <a:buNone/>
            </a:pPr>
            <a:r>
              <a:rPr lang="en-US" sz="2800" dirty="0"/>
              <a:t>Integrated Care</a:t>
            </a:r>
          </a:p>
          <a:p>
            <a:pPr marL="800100" lvl="2" indent="0">
              <a:buNone/>
            </a:pPr>
            <a:r>
              <a:rPr lang="en-US" sz="2800" dirty="0"/>
              <a:t>Care Management</a:t>
            </a:r>
          </a:p>
          <a:p>
            <a:pPr marL="800100" lvl="2" indent="0">
              <a:buNone/>
            </a:pPr>
            <a:r>
              <a:rPr lang="en-US" sz="2800" dirty="0"/>
              <a:t>1915i Services</a:t>
            </a:r>
          </a:p>
          <a:p>
            <a:r>
              <a:rPr lang="en-US" sz="2800" dirty="0"/>
              <a:t>Workforce Shortage</a:t>
            </a:r>
          </a:p>
        </p:txBody>
      </p:sp>
      <p:sp>
        <p:nvSpPr>
          <p:cNvPr id="4" name="Text Placeholder 3">
            <a:extLst>
              <a:ext uri="{FF2B5EF4-FFF2-40B4-BE49-F238E27FC236}">
                <a16:creationId xmlns:a16="http://schemas.microsoft.com/office/drawing/2014/main" id="{227BCA2A-5ABD-4390-87B4-D50ED497D524}"/>
              </a:ext>
            </a:extLst>
          </p:cNvPr>
          <p:cNvSpPr>
            <a:spLocks noGrp="1"/>
          </p:cNvSpPr>
          <p:nvPr>
            <p:ph type="body" sz="half" idx="2"/>
          </p:nvPr>
        </p:nvSpPr>
        <p:spPr>
          <a:xfrm>
            <a:off x="1154955" y="2027584"/>
            <a:ext cx="2793158" cy="3997296"/>
          </a:xfrm>
        </p:spPr>
        <p:txBody>
          <a:bodyPr>
            <a:normAutofit/>
          </a:bodyPr>
          <a:lstStyle/>
          <a:p>
            <a:r>
              <a:rPr lang="en-US" sz="2000" dirty="0"/>
              <a:t>Major Changes to the Structure of the Public Service System for Individuals with Intellectual –Developmental Disabilities are Underway!  </a:t>
            </a:r>
          </a:p>
          <a:p>
            <a:r>
              <a:rPr lang="en-US" sz="2400" b="1" dirty="0">
                <a:solidFill>
                  <a:schemeClr val="bg1"/>
                </a:solidFill>
              </a:rPr>
              <a:t>This is an OPPORTUNITY to ADVOCATE! </a:t>
            </a:r>
          </a:p>
        </p:txBody>
      </p:sp>
    </p:spTree>
    <p:extLst>
      <p:ext uri="{BB962C8B-B14F-4D97-AF65-F5344CB8AC3E}">
        <p14:creationId xmlns:p14="http://schemas.microsoft.com/office/powerpoint/2010/main" val="3287227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D01BB-7D4E-4DD7-807B-18A09DB6E971}"/>
              </a:ext>
            </a:extLst>
          </p:cNvPr>
          <p:cNvSpPr>
            <a:spLocks noGrp="1"/>
          </p:cNvSpPr>
          <p:nvPr>
            <p:ph type="title"/>
          </p:nvPr>
        </p:nvSpPr>
        <p:spPr/>
        <p:txBody>
          <a:bodyPr/>
          <a:lstStyle/>
          <a:p>
            <a:pPr algn="ctr"/>
            <a:r>
              <a:rPr lang="en-US" sz="3600" b="1" dirty="0">
                <a:effectLst/>
                <a:latin typeface="Arial" panose="020B0604020202020204" pitchFamily="34" charset="0"/>
                <a:ea typeface="Times New Roman" panose="02020603050405020304" pitchFamily="18" charset="0"/>
                <a:cs typeface="Times New Roman" panose="02020603050405020304" pitchFamily="18" charset="0"/>
              </a:rPr>
              <a:t>The Registry of Unmet Needs (RUN)</a:t>
            </a:r>
            <a:endParaRPr lang="en-US" dirty="0"/>
          </a:p>
        </p:txBody>
      </p:sp>
      <p:sp>
        <p:nvSpPr>
          <p:cNvPr id="3" name="Content Placeholder 2">
            <a:extLst>
              <a:ext uri="{FF2B5EF4-FFF2-40B4-BE49-F238E27FC236}">
                <a16:creationId xmlns:a16="http://schemas.microsoft.com/office/drawing/2014/main" id="{9C4A111E-D5E2-4152-B27B-5585D214C943}"/>
              </a:ext>
            </a:extLst>
          </p:cNvPr>
          <p:cNvSpPr>
            <a:spLocks noGrp="1"/>
          </p:cNvSpPr>
          <p:nvPr>
            <p:ph idx="1"/>
          </p:nvPr>
        </p:nvSpPr>
        <p:spPr/>
        <p:txBody>
          <a:bodyPr>
            <a:normAutofit/>
          </a:bodyPr>
          <a:lstStyle/>
          <a:p>
            <a:r>
              <a:rPr lang="en-US" sz="2000" dirty="0">
                <a:effectLst/>
                <a:ea typeface="Times New Roman" panose="02020603050405020304" pitchFamily="18" charset="0"/>
                <a:cs typeface="Times New Roman" panose="02020603050405020304" pitchFamily="18" charset="0"/>
              </a:rPr>
              <a:t>The Registry of Unmet Needs or RUN in North Carolina is a Registry, or wait list, for individuals who are eligible for the NC Medicaid Innovations Waiver but there are no slots available.  </a:t>
            </a:r>
          </a:p>
          <a:p>
            <a:r>
              <a:rPr lang="en-US" sz="2000" b="0" i="0">
                <a:solidFill>
                  <a:srgbClr val="000000"/>
                </a:solidFill>
                <a:effectLst/>
              </a:rPr>
              <a:t>Currently</a:t>
            </a:r>
            <a:r>
              <a:rPr lang="en-US" sz="2000" b="0" i="0" dirty="0">
                <a:solidFill>
                  <a:srgbClr val="000000"/>
                </a:solidFill>
                <a:effectLst/>
              </a:rPr>
              <a:t>, there are approximately 15,000 people on the RUN in North Carolina. </a:t>
            </a:r>
          </a:p>
          <a:p>
            <a:r>
              <a:rPr lang="en-US" sz="2000" b="0" i="0" dirty="0">
                <a:solidFill>
                  <a:srgbClr val="000000"/>
                </a:solidFill>
                <a:effectLst/>
              </a:rPr>
              <a:t>People on waitlists for Medicaid Waivers in other states in the U.S. have an average </a:t>
            </a:r>
            <a:r>
              <a:rPr lang="en-US" sz="2000" b="1" i="0" dirty="0">
                <a:solidFill>
                  <a:srgbClr val="000000"/>
                </a:solidFill>
                <a:effectLst/>
              </a:rPr>
              <a:t>wait</a:t>
            </a:r>
            <a:r>
              <a:rPr lang="en-US" sz="2000" b="0" i="0" dirty="0">
                <a:solidFill>
                  <a:srgbClr val="000000"/>
                </a:solidFill>
                <a:effectLst/>
              </a:rPr>
              <a:t> time of over two years. In North Carolina, the </a:t>
            </a:r>
            <a:r>
              <a:rPr lang="en-US" sz="2000" b="1" i="0" dirty="0">
                <a:solidFill>
                  <a:srgbClr val="000000"/>
                </a:solidFill>
                <a:effectLst/>
              </a:rPr>
              <a:t>wait</a:t>
            </a:r>
            <a:r>
              <a:rPr lang="en-US" sz="2000" b="0" i="0" dirty="0">
                <a:solidFill>
                  <a:srgbClr val="000000"/>
                </a:solidFill>
                <a:effectLst/>
              </a:rPr>
              <a:t> can be up to 12 years or more.</a:t>
            </a:r>
            <a:endParaRPr lang="en-US" sz="2000" dirty="0">
              <a:effectLst/>
              <a:ea typeface="Times New Roman" panose="02020603050405020304" pitchFamily="18" charset="0"/>
              <a:cs typeface="Times New Roman" panose="02020603050405020304" pitchFamily="18" charset="0"/>
            </a:endParaRPr>
          </a:p>
          <a:p>
            <a:pPr marL="0" indent="0">
              <a:buNone/>
            </a:pPr>
            <a:endParaRPr lang="en-US" sz="2000" dirty="0">
              <a:latin typeface="Arial" panose="020B060402020202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137212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D01BB-7D4E-4DD7-807B-18A09DB6E971}"/>
              </a:ext>
            </a:extLst>
          </p:cNvPr>
          <p:cNvSpPr>
            <a:spLocks noGrp="1"/>
          </p:cNvSpPr>
          <p:nvPr>
            <p:ph type="title"/>
          </p:nvPr>
        </p:nvSpPr>
        <p:spPr/>
        <p:txBody>
          <a:bodyPr/>
          <a:lstStyle/>
          <a:p>
            <a:pPr algn="ctr"/>
            <a:r>
              <a:rPr lang="en-US" sz="3600" b="1" dirty="0">
                <a:effectLst/>
                <a:latin typeface="Arial" panose="020B0604020202020204" pitchFamily="34" charset="0"/>
                <a:ea typeface="Times New Roman" panose="02020603050405020304" pitchFamily="18" charset="0"/>
                <a:cs typeface="Times New Roman" panose="02020603050405020304" pitchFamily="18" charset="0"/>
              </a:rPr>
              <a:t>Samantha R. Ruling</a:t>
            </a:r>
            <a:endParaRPr lang="en-US" dirty="0"/>
          </a:p>
        </p:txBody>
      </p:sp>
      <p:sp>
        <p:nvSpPr>
          <p:cNvPr id="3" name="Content Placeholder 2">
            <a:extLst>
              <a:ext uri="{FF2B5EF4-FFF2-40B4-BE49-F238E27FC236}">
                <a16:creationId xmlns:a16="http://schemas.microsoft.com/office/drawing/2014/main" id="{9C4A111E-D5E2-4152-B27B-5585D214C943}"/>
              </a:ext>
            </a:extLst>
          </p:cNvPr>
          <p:cNvSpPr>
            <a:spLocks noGrp="1"/>
          </p:cNvSpPr>
          <p:nvPr>
            <p:ph idx="1"/>
          </p:nvPr>
        </p:nvSpPr>
        <p:spPr>
          <a:xfrm>
            <a:off x="558800" y="2194560"/>
            <a:ext cx="11135360" cy="3825240"/>
          </a:xfrm>
        </p:spPr>
        <p:txBody>
          <a:bodyPr>
            <a:normAutofit lnSpcReduction="10000"/>
          </a:bodyPr>
          <a:lstStyle/>
          <a:p>
            <a:r>
              <a:rPr lang="en-US" sz="2000" b="0" i="0" dirty="0">
                <a:solidFill>
                  <a:srgbClr val="090909"/>
                </a:solidFill>
                <a:effectLst/>
                <a:latin typeface="Roboto" panose="02000000000000000000" pitchFamily="2" charset="0"/>
              </a:rPr>
              <a:t>On November 2, 2022, the Court in </a:t>
            </a:r>
            <a:r>
              <a:rPr lang="en-US" sz="2000" b="0" i="1" u="none" strike="noStrike" dirty="0">
                <a:solidFill>
                  <a:srgbClr val="090909"/>
                </a:solidFill>
                <a:effectLst/>
                <a:latin typeface="Roboto" panose="02000000000000000000" pitchFamily="2" charset="0"/>
                <a:hlinkClick r:id="rId2"/>
              </a:rPr>
              <a:t>Samantha R</a:t>
            </a:r>
            <a:r>
              <a:rPr lang="en-US" sz="2000" b="0" i="0" dirty="0">
                <a:solidFill>
                  <a:srgbClr val="090909"/>
                </a:solidFill>
                <a:effectLst/>
                <a:latin typeface="Roboto" panose="02000000000000000000" pitchFamily="2" charset="0"/>
              </a:rPr>
              <a:t>. issued an Order requiring the state to meet benchmarks toward serving people with I/DD</a:t>
            </a:r>
            <a:r>
              <a:rPr lang="en-US" sz="2000" dirty="0">
                <a:solidFill>
                  <a:srgbClr val="090909"/>
                </a:solidFill>
                <a:latin typeface="Roboto" panose="02000000000000000000" pitchFamily="2" charset="0"/>
              </a:rPr>
              <a:t>. The state has appealed and asked to delay these requirements. A hearing on the appeal is set for February 3, 2023. The appeal itself will take at least a year.  (</a:t>
            </a:r>
            <a:r>
              <a:rPr lang="en-US" sz="2000" i="1" dirty="0">
                <a:solidFill>
                  <a:srgbClr val="090909"/>
                </a:solidFill>
                <a:latin typeface="Roboto" panose="02000000000000000000" pitchFamily="2" charset="0"/>
              </a:rPr>
              <a:t>for more information go to DRNC </a:t>
            </a:r>
            <a:r>
              <a:rPr lang="en-US" sz="2000" i="1" dirty="0">
                <a:solidFill>
                  <a:srgbClr val="090909"/>
                </a:solidFill>
                <a:latin typeface="Roboto" panose="02000000000000000000" pitchFamily="2" charset="0"/>
                <a:hlinkClick r:id="rId3"/>
              </a:rPr>
              <a:t>webpage</a:t>
            </a:r>
            <a:r>
              <a:rPr lang="en-US" sz="2000" dirty="0">
                <a:solidFill>
                  <a:srgbClr val="090909"/>
                </a:solidFill>
                <a:latin typeface="Roboto" panose="02000000000000000000" pitchFamily="2" charset="0"/>
              </a:rPr>
              <a:t>)</a:t>
            </a:r>
          </a:p>
          <a:p>
            <a:pPr algn="l"/>
            <a:r>
              <a:rPr lang="en-US" sz="2000" b="0" i="0" dirty="0">
                <a:solidFill>
                  <a:srgbClr val="090909"/>
                </a:solidFill>
                <a:effectLst/>
                <a:latin typeface="Roboto" panose="02000000000000000000" pitchFamily="2" charset="0"/>
              </a:rPr>
              <a:t>The benchmarks include: eliminating the Innovations Waiver waiting list over the next 10 years; serving those who want to move to community settings (or to avoid institutionalization) over the next 8 years; and addressing the Direct Support Provider (DSP) shortage.  </a:t>
            </a:r>
          </a:p>
          <a:p>
            <a:pPr algn="l"/>
            <a:r>
              <a:rPr lang="en-US" sz="2000" b="0" i="0" dirty="0">
                <a:solidFill>
                  <a:srgbClr val="090909"/>
                </a:solidFill>
                <a:effectLst/>
                <a:latin typeface="Roboto" panose="02000000000000000000" pitchFamily="2" charset="0"/>
              </a:rPr>
              <a:t>NC DHHS has developed a </a:t>
            </a:r>
            <a:r>
              <a:rPr lang="en-US" sz="2000" b="0" i="0" dirty="0">
                <a:solidFill>
                  <a:srgbClr val="090909"/>
                </a:solidFill>
                <a:effectLst/>
                <a:latin typeface="Roboto" panose="02000000000000000000" pitchFamily="2" charset="0"/>
                <a:hlinkClick r:id="rId4"/>
              </a:rPr>
              <a:t>plan</a:t>
            </a:r>
            <a:r>
              <a:rPr lang="en-US" sz="2000" b="0" i="0" dirty="0">
                <a:solidFill>
                  <a:srgbClr val="090909"/>
                </a:solidFill>
                <a:effectLst/>
                <a:latin typeface="Roboto" panose="02000000000000000000" pitchFamily="2" charset="0"/>
              </a:rPr>
              <a:t> of action</a:t>
            </a:r>
            <a:r>
              <a:rPr lang="en-US" sz="2000" dirty="0">
                <a:solidFill>
                  <a:srgbClr val="090909"/>
                </a:solidFill>
                <a:latin typeface="Roboto" panose="02000000000000000000" pitchFamily="2" charset="0"/>
              </a:rPr>
              <a:t> that includes:  increase wages for Direct Support Professionals; increase Innovations Waiver slots; strengthen LME/MCO accountability for providing authorized waiver services; encourage and support large private facilities with over 50 beds to convert to smaller settings; continue to shorten the length of stays in state-operated I/DD facilities; create in-reach plan for people with I/DD in Adult Care Homes.  </a:t>
            </a:r>
            <a:endParaRPr lang="en-US" sz="2000" b="0" i="0" dirty="0">
              <a:solidFill>
                <a:srgbClr val="090909"/>
              </a:solidFill>
              <a:effectLst/>
              <a:latin typeface="Roboto" panose="02000000000000000000" pitchFamily="2" charset="0"/>
            </a:endParaRPr>
          </a:p>
          <a:p>
            <a:pPr marL="0" indent="0">
              <a:buNone/>
            </a:pPr>
            <a:endParaRPr lang="en-US" sz="2000" dirty="0">
              <a:latin typeface="Arial" panose="020B060402020202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305806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1A671-8466-42A0-AD4F-F6D1929F4F7B}"/>
              </a:ext>
            </a:extLst>
          </p:cNvPr>
          <p:cNvSpPr>
            <a:spLocks noGrp="1"/>
          </p:cNvSpPr>
          <p:nvPr>
            <p:ph type="title"/>
          </p:nvPr>
        </p:nvSpPr>
        <p:spPr/>
        <p:txBody>
          <a:bodyPr/>
          <a:lstStyle/>
          <a:p>
            <a:r>
              <a:rPr lang="en-US" dirty="0"/>
              <a:t>Medicaid Transformation—BH/IDD Tailored Plans Begin on April 1:</a:t>
            </a:r>
          </a:p>
        </p:txBody>
      </p:sp>
      <p:sp>
        <p:nvSpPr>
          <p:cNvPr id="3" name="Text Placeholder 2">
            <a:extLst>
              <a:ext uri="{FF2B5EF4-FFF2-40B4-BE49-F238E27FC236}">
                <a16:creationId xmlns:a16="http://schemas.microsoft.com/office/drawing/2014/main" id="{BD1B6BBA-32EC-41A2-A06F-B07D8FF51AEE}"/>
              </a:ext>
            </a:extLst>
          </p:cNvPr>
          <p:cNvSpPr>
            <a:spLocks noGrp="1"/>
          </p:cNvSpPr>
          <p:nvPr>
            <p:ph type="body" idx="1"/>
          </p:nvPr>
        </p:nvSpPr>
        <p:spPr>
          <a:xfrm>
            <a:off x="1144272" y="2176670"/>
            <a:ext cx="3139850" cy="440629"/>
          </a:xfrm>
        </p:spPr>
        <p:txBody>
          <a:bodyPr/>
          <a:lstStyle/>
          <a:p>
            <a:r>
              <a:rPr lang="en-US" dirty="0"/>
              <a:t>Integrated Care</a:t>
            </a:r>
          </a:p>
        </p:txBody>
      </p:sp>
      <p:sp>
        <p:nvSpPr>
          <p:cNvPr id="4" name="Text Placeholder 3">
            <a:extLst>
              <a:ext uri="{FF2B5EF4-FFF2-40B4-BE49-F238E27FC236}">
                <a16:creationId xmlns:a16="http://schemas.microsoft.com/office/drawing/2014/main" id="{E3ECF8A2-6738-4953-9DF1-B73390032128}"/>
              </a:ext>
            </a:extLst>
          </p:cNvPr>
          <p:cNvSpPr>
            <a:spLocks noGrp="1"/>
          </p:cNvSpPr>
          <p:nvPr>
            <p:ph type="body" sz="half" idx="15"/>
          </p:nvPr>
        </p:nvSpPr>
        <p:spPr>
          <a:xfrm>
            <a:off x="1154953" y="2792896"/>
            <a:ext cx="3129169" cy="3234161"/>
          </a:xfrm>
        </p:spPr>
        <p:txBody>
          <a:bodyPr>
            <a:normAutofit/>
          </a:bodyPr>
          <a:lstStyle/>
          <a:p>
            <a:r>
              <a:rPr lang="en-US" sz="1800" b="1" dirty="0"/>
              <a:t>BH/IDD </a:t>
            </a:r>
            <a:r>
              <a:rPr lang="en-US" sz="1800" b="1" dirty="0">
                <a:solidFill>
                  <a:srgbClr val="FF0000"/>
                </a:solidFill>
              </a:rPr>
              <a:t>(write out BH) </a:t>
            </a:r>
            <a:r>
              <a:rPr lang="en-US" sz="1800" b="1" dirty="0"/>
              <a:t>Tailored Plans will be responsible for I/DD services AND mental health, substance use and physical health services AND medications AND non-medical drivers of health like transportation, food security, housing and interpersonal safety</a:t>
            </a:r>
          </a:p>
        </p:txBody>
      </p:sp>
      <p:sp>
        <p:nvSpPr>
          <p:cNvPr id="5" name="Text Placeholder 4">
            <a:extLst>
              <a:ext uri="{FF2B5EF4-FFF2-40B4-BE49-F238E27FC236}">
                <a16:creationId xmlns:a16="http://schemas.microsoft.com/office/drawing/2014/main" id="{9EE880FD-3BDA-45F1-BE4E-2D566FB26F0E}"/>
              </a:ext>
            </a:extLst>
          </p:cNvPr>
          <p:cNvSpPr>
            <a:spLocks noGrp="1"/>
          </p:cNvSpPr>
          <p:nvPr>
            <p:ph type="body" sz="quarter" idx="3"/>
          </p:nvPr>
        </p:nvSpPr>
        <p:spPr>
          <a:xfrm>
            <a:off x="4528931" y="2176670"/>
            <a:ext cx="3129169" cy="440629"/>
          </a:xfrm>
        </p:spPr>
        <p:txBody>
          <a:bodyPr/>
          <a:lstStyle/>
          <a:p>
            <a:r>
              <a:rPr lang="en-US" dirty="0"/>
              <a:t>Care Management</a:t>
            </a:r>
          </a:p>
        </p:txBody>
      </p:sp>
      <p:sp>
        <p:nvSpPr>
          <p:cNvPr id="6" name="Text Placeholder 5">
            <a:extLst>
              <a:ext uri="{FF2B5EF4-FFF2-40B4-BE49-F238E27FC236}">
                <a16:creationId xmlns:a16="http://schemas.microsoft.com/office/drawing/2014/main" id="{BB4763A8-1F13-4B1A-B02D-067E3E52483B}"/>
              </a:ext>
            </a:extLst>
          </p:cNvPr>
          <p:cNvSpPr>
            <a:spLocks noGrp="1"/>
          </p:cNvSpPr>
          <p:nvPr>
            <p:ph type="body" sz="half" idx="16"/>
          </p:nvPr>
        </p:nvSpPr>
        <p:spPr>
          <a:xfrm>
            <a:off x="4601817" y="2792897"/>
            <a:ext cx="3056284" cy="3234160"/>
          </a:xfrm>
        </p:spPr>
        <p:txBody>
          <a:bodyPr>
            <a:noAutofit/>
          </a:bodyPr>
          <a:lstStyle/>
          <a:p>
            <a:r>
              <a:rPr lang="en-US" sz="1600" b="1" dirty="0"/>
              <a:t>Every person who is a member of a BH/IDD Tailored Plan will choose or be assigned a care manager.  This will be a different service than what you have had under the LME/MCOs.  There will be more frequent contact with you based on your level of need.  There was a “soft start” allowing for transition time on December 1, 2022  </a:t>
            </a:r>
          </a:p>
        </p:txBody>
      </p:sp>
      <p:sp>
        <p:nvSpPr>
          <p:cNvPr id="7" name="Text Placeholder 6">
            <a:extLst>
              <a:ext uri="{FF2B5EF4-FFF2-40B4-BE49-F238E27FC236}">
                <a16:creationId xmlns:a16="http://schemas.microsoft.com/office/drawing/2014/main" id="{BA70E332-A81C-4238-B81A-96DC62E27BB8}"/>
              </a:ext>
            </a:extLst>
          </p:cNvPr>
          <p:cNvSpPr>
            <a:spLocks noGrp="1"/>
          </p:cNvSpPr>
          <p:nvPr>
            <p:ph type="body" sz="quarter" idx="13"/>
          </p:nvPr>
        </p:nvSpPr>
        <p:spPr>
          <a:xfrm>
            <a:off x="7918560" y="2176671"/>
            <a:ext cx="3129169" cy="440628"/>
          </a:xfrm>
        </p:spPr>
        <p:txBody>
          <a:bodyPr/>
          <a:lstStyle/>
          <a:p>
            <a:r>
              <a:rPr lang="en-US" dirty="0"/>
              <a:t>1915i Services</a:t>
            </a:r>
          </a:p>
        </p:txBody>
      </p:sp>
      <p:sp>
        <p:nvSpPr>
          <p:cNvPr id="8" name="Text Placeholder 7">
            <a:extLst>
              <a:ext uri="{FF2B5EF4-FFF2-40B4-BE49-F238E27FC236}">
                <a16:creationId xmlns:a16="http://schemas.microsoft.com/office/drawing/2014/main" id="{A7562C22-B6B9-429A-92B7-24CD3DE6C585}"/>
              </a:ext>
            </a:extLst>
          </p:cNvPr>
          <p:cNvSpPr>
            <a:spLocks noGrp="1"/>
          </p:cNvSpPr>
          <p:nvPr>
            <p:ph type="body" sz="half" idx="17"/>
          </p:nvPr>
        </p:nvSpPr>
        <p:spPr>
          <a:xfrm>
            <a:off x="7975796" y="2792895"/>
            <a:ext cx="3075623" cy="3234160"/>
          </a:xfrm>
        </p:spPr>
        <p:txBody>
          <a:bodyPr>
            <a:noAutofit/>
          </a:bodyPr>
          <a:lstStyle/>
          <a:p>
            <a:r>
              <a:rPr lang="en-US" sz="1600" b="1" dirty="0"/>
              <a:t>1915i services is a new structure that replaces the (b)(3) services.  A big difference is that anyone on Medicaid </a:t>
            </a:r>
            <a:r>
              <a:rPr lang="en-US" sz="1600" b="1" dirty="0">
                <a:solidFill>
                  <a:srgbClr val="FF0000"/>
                </a:solidFill>
              </a:rPr>
              <a:t>may</a:t>
            </a:r>
            <a:r>
              <a:rPr lang="en-US" sz="1600" b="1" dirty="0"/>
              <a:t> be eligible for 1915i services 1915i is expected to include services that include responsibilities you are familiar with:  supported employment, community transition, respite, community living and supports.  NC is in discussion with the federal government for final approval.  </a:t>
            </a:r>
          </a:p>
        </p:txBody>
      </p:sp>
    </p:spTree>
    <p:extLst>
      <p:ext uri="{BB962C8B-B14F-4D97-AF65-F5344CB8AC3E}">
        <p14:creationId xmlns:p14="http://schemas.microsoft.com/office/powerpoint/2010/main" val="2034752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BB2CA-D705-4AD2-AA04-0EE97E68185C}"/>
              </a:ext>
            </a:extLst>
          </p:cNvPr>
          <p:cNvSpPr>
            <a:spLocks noGrp="1"/>
          </p:cNvSpPr>
          <p:nvPr>
            <p:ph type="title"/>
          </p:nvPr>
        </p:nvSpPr>
        <p:spPr>
          <a:xfrm>
            <a:off x="1154954" y="417443"/>
            <a:ext cx="8761412" cy="1580321"/>
          </a:xfrm>
        </p:spPr>
        <p:txBody>
          <a:bodyPr/>
          <a:lstStyle/>
          <a:p>
            <a:r>
              <a:rPr lang="en-US" sz="3200" dirty="0"/>
              <a:t>Medicaid Transformation—Identify Your Call to Action—Translating these Changes</a:t>
            </a:r>
          </a:p>
        </p:txBody>
      </p:sp>
      <p:sp>
        <p:nvSpPr>
          <p:cNvPr id="3" name="Text Placeholder 2">
            <a:extLst>
              <a:ext uri="{FF2B5EF4-FFF2-40B4-BE49-F238E27FC236}">
                <a16:creationId xmlns:a16="http://schemas.microsoft.com/office/drawing/2014/main" id="{2BB8914D-3A88-4B28-A1E3-ED09F1F511C9}"/>
              </a:ext>
            </a:extLst>
          </p:cNvPr>
          <p:cNvSpPr>
            <a:spLocks noGrp="1"/>
          </p:cNvSpPr>
          <p:nvPr>
            <p:ph type="body" idx="1"/>
          </p:nvPr>
        </p:nvSpPr>
        <p:spPr/>
        <p:txBody>
          <a:bodyPr/>
          <a:lstStyle/>
          <a:p>
            <a:r>
              <a:rPr lang="en-US" dirty="0"/>
              <a:t>Integrated Care</a:t>
            </a:r>
          </a:p>
        </p:txBody>
      </p:sp>
      <p:sp>
        <p:nvSpPr>
          <p:cNvPr id="4" name="Text Placeholder 3">
            <a:extLst>
              <a:ext uri="{FF2B5EF4-FFF2-40B4-BE49-F238E27FC236}">
                <a16:creationId xmlns:a16="http://schemas.microsoft.com/office/drawing/2014/main" id="{2F7BF72A-1072-4C21-A59C-D83A3B77F51C}"/>
              </a:ext>
            </a:extLst>
          </p:cNvPr>
          <p:cNvSpPr>
            <a:spLocks noGrp="1"/>
          </p:cNvSpPr>
          <p:nvPr>
            <p:ph type="body" sz="half" idx="15"/>
          </p:nvPr>
        </p:nvSpPr>
        <p:spPr/>
        <p:txBody>
          <a:bodyPr>
            <a:normAutofit/>
          </a:bodyPr>
          <a:lstStyle/>
          <a:p>
            <a:r>
              <a:rPr lang="en-US" sz="2000" b="1" dirty="0"/>
              <a:t>What are your priorities in integrated care?  </a:t>
            </a:r>
          </a:p>
          <a:p>
            <a:r>
              <a:rPr lang="en-US" sz="2000" b="1" dirty="0"/>
              <a:t>How could integrated care improve and strengthen your services and supports?</a:t>
            </a:r>
          </a:p>
          <a:p>
            <a:r>
              <a:rPr lang="en-US" sz="2000" b="1" dirty="0"/>
              <a:t>  </a:t>
            </a:r>
          </a:p>
        </p:txBody>
      </p:sp>
      <p:sp>
        <p:nvSpPr>
          <p:cNvPr id="5" name="Text Placeholder 4">
            <a:extLst>
              <a:ext uri="{FF2B5EF4-FFF2-40B4-BE49-F238E27FC236}">
                <a16:creationId xmlns:a16="http://schemas.microsoft.com/office/drawing/2014/main" id="{7B5349E7-43FC-4703-8773-0B4082C6D81D}"/>
              </a:ext>
            </a:extLst>
          </p:cNvPr>
          <p:cNvSpPr>
            <a:spLocks noGrp="1"/>
          </p:cNvSpPr>
          <p:nvPr>
            <p:ph type="body" sz="quarter" idx="3"/>
          </p:nvPr>
        </p:nvSpPr>
        <p:spPr/>
        <p:txBody>
          <a:bodyPr/>
          <a:lstStyle/>
          <a:p>
            <a:r>
              <a:rPr lang="en-US" dirty="0"/>
              <a:t>Care Management</a:t>
            </a:r>
          </a:p>
        </p:txBody>
      </p:sp>
      <p:sp>
        <p:nvSpPr>
          <p:cNvPr id="6" name="Text Placeholder 5">
            <a:extLst>
              <a:ext uri="{FF2B5EF4-FFF2-40B4-BE49-F238E27FC236}">
                <a16:creationId xmlns:a16="http://schemas.microsoft.com/office/drawing/2014/main" id="{FC9DEBE7-7966-4556-838D-483D4A36ACA3}"/>
              </a:ext>
            </a:extLst>
          </p:cNvPr>
          <p:cNvSpPr>
            <a:spLocks noGrp="1"/>
          </p:cNvSpPr>
          <p:nvPr>
            <p:ph type="body" sz="half" idx="16"/>
          </p:nvPr>
        </p:nvSpPr>
        <p:spPr/>
        <p:txBody>
          <a:bodyPr/>
          <a:lstStyle/>
          <a:p>
            <a:r>
              <a:rPr lang="en-US" sz="2000" b="1" dirty="0"/>
              <a:t>What do you need from a care manager to have a strong relationship?</a:t>
            </a:r>
          </a:p>
          <a:p>
            <a:r>
              <a:rPr lang="en-US" sz="2000" b="1" dirty="0"/>
              <a:t>How can your families and natural supports be involved and assist with success?</a:t>
            </a:r>
          </a:p>
          <a:p>
            <a:endParaRPr lang="en-US" dirty="0"/>
          </a:p>
          <a:p>
            <a:endParaRPr lang="en-US" dirty="0"/>
          </a:p>
        </p:txBody>
      </p:sp>
      <p:sp>
        <p:nvSpPr>
          <p:cNvPr id="7" name="Text Placeholder 6">
            <a:extLst>
              <a:ext uri="{FF2B5EF4-FFF2-40B4-BE49-F238E27FC236}">
                <a16:creationId xmlns:a16="http://schemas.microsoft.com/office/drawing/2014/main" id="{6D533277-572B-4361-BABB-6BFD17DE9D13}"/>
              </a:ext>
            </a:extLst>
          </p:cNvPr>
          <p:cNvSpPr>
            <a:spLocks noGrp="1"/>
          </p:cNvSpPr>
          <p:nvPr>
            <p:ph type="body" sz="quarter" idx="13"/>
          </p:nvPr>
        </p:nvSpPr>
        <p:spPr/>
        <p:txBody>
          <a:bodyPr/>
          <a:lstStyle/>
          <a:p>
            <a:r>
              <a:rPr lang="en-US" dirty="0"/>
              <a:t>1915i Services</a:t>
            </a:r>
          </a:p>
        </p:txBody>
      </p:sp>
      <p:sp>
        <p:nvSpPr>
          <p:cNvPr id="8" name="Text Placeholder 7">
            <a:extLst>
              <a:ext uri="{FF2B5EF4-FFF2-40B4-BE49-F238E27FC236}">
                <a16:creationId xmlns:a16="http://schemas.microsoft.com/office/drawing/2014/main" id="{29E8F444-53B6-4B6A-8C86-C4B503D0F6B8}"/>
              </a:ext>
            </a:extLst>
          </p:cNvPr>
          <p:cNvSpPr>
            <a:spLocks noGrp="1"/>
          </p:cNvSpPr>
          <p:nvPr>
            <p:ph type="body" sz="half" idx="17"/>
          </p:nvPr>
        </p:nvSpPr>
        <p:spPr/>
        <p:txBody>
          <a:bodyPr/>
          <a:lstStyle/>
          <a:p>
            <a:r>
              <a:rPr lang="en-US" sz="1800" b="1" dirty="0"/>
              <a:t>What do you need most while you wait for an Innovations Waiver slot? </a:t>
            </a:r>
          </a:p>
          <a:p>
            <a:r>
              <a:rPr lang="en-US" sz="1800" b="1" dirty="0"/>
              <a:t>What do you need to be a part of your week to help you feel a part of your community and to feel you have had a meaningful day?  </a:t>
            </a:r>
          </a:p>
          <a:p>
            <a:endParaRPr lang="en-US" dirty="0"/>
          </a:p>
        </p:txBody>
      </p:sp>
    </p:spTree>
    <p:extLst>
      <p:ext uri="{BB962C8B-B14F-4D97-AF65-F5344CB8AC3E}">
        <p14:creationId xmlns:p14="http://schemas.microsoft.com/office/powerpoint/2010/main" val="37174459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F0C67B38D24A40A4750ACE2C7DEBCC" ma:contentTypeVersion="16" ma:contentTypeDescription="Create a new document." ma:contentTypeScope="" ma:versionID="3b414f22f25c36caf2fbf23ff23e8a3e">
  <xsd:schema xmlns:xsd="http://www.w3.org/2001/XMLSchema" xmlns:xs="http://www.w3.org/2001/XMLSchema" xmlns:p="http://schemas.microsoft.com/office/2006/metadata/properties" xmlns:ns2="05950504-0efe-4156-b867-fb3492dda42c" xmlns:ns3="0ff28099-bb77-49f2-99c5-11f2130da0ee" targetNamespace="http://schemas.microsoft.com/office/2006/metadata/properties" ma:root="true" ma:fieldsID="d4d3ccae7a4fd5a9a53417e9551e74e2" ns2:_="" ns3:_="">
    <xsd:import namespace="05950504-0efe-4156-b867-fb3492dda42c"/>
    <xsd:import namespace="0ff28099-bb77-49f2-99c5-11f2130da0e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950504-0efe-4156-b867-fb3492dda4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f17d09a-8732-4047-a5e2-cafc76e8a82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ff28099-bb77-49f2-99c5-11f2130da0e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16d3cd1-116f-4c7d-b838-0b01c3e40537}" ma:internalName="TaxCatchAll" ma:showField="CatchAllData" ma:web="0ff28099-bb77-49f2-99c5-11f2130da0e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ff28099-bb77-49f2-99c5-11f2130da0ee" xsi:nil="true"/>
    <lcf76f155ced4ddcb4097134ff3c332f xmlns="05950504-0efe-4156-b867-fb3492dda42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A1758E7-850C-44DC-A1DE-10544746EB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950504-0efe-4156-b867-fb3492dda42c"/>
    <ds:schemaRef ds:uri="0ff28099-bb77-49f2-99c5-11f2130da0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8BA1465-5E22-4E3A-B47C-8F5A49723C85}">
  <ds:schemaRefs>
    <ds:schemaRef ds:uri="http://schemas.microsoft.com/sharepoint/v3/contenttype/forms"/>
  </ds:schemaRefs>
</ds:datastoreItem>
</file>

<file path=customXml/itemProps3.xml><?xml version="1.0" encoding="utf-8"?>
<ds:datastoreItem xmlns:ds="http://schemas.openxmlformats.org/officeDocument/2006/customXml" ds:itemID="{E8FFDE0B-1E67-4BA1-8C8E-E8FCA1B10EFD}">
  <ds:schemaRefs>
    <ds:schemaRef ds:uri="http://schemas.microsoft.com/office/2006/metadata/properties"/>
    <ds:schemaRef ds:uri="http://schemas.microsoft.com/office/infopath/2007/PartnerControls"/>
    <ds:schemaRef ds:uri="0ff28099-bb77-49f2-99c5-11f2130da0ee"/>
    <ds:schemaRef ds:uri="05950504-0efe-4156-b867-fb3492dda42c"/>
  </ds:schemaRefs>
</ds:datastoreItem>
</file>

<file path=docProps/app.xml><?xml version="1.0" encoding="utf-8"?>
<Properties xmlns="http://schemas.openxmlformats.org/officeDocument/2006/extended-properties" xmlns:vt="http://schemas.openxmlformats.org/officeDocument/2006/docPropsVTypes">
  <Template>Ion Boardroom</Template>
  <TotalTime>3182</TotalTime>
  <Words>1218</Words>
  <Application>Microsoft Office PowerPoint</Application>
  <PresentationFormat>Widescreen</PresentationFormat>
  <Paragraphs>110</Paragraphs>
  <Slides>14</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Berlin Sans FB Demi</vt:lpstr>
      <vt:lpstr>Calibri</vt:lpstr>
      <vt:lpstr>Century Gothic</vt:lpstr>
      <vt:lpstr>Open Sans</vt:lpstr>
      <vt:lpstr>Roboto</vt:lpstr>
      <vt:lpstr>Wingdings 3</vt:lpstr>
      <vt:lpstr>Ion Boardroom</vt:lpstr>
      <vt:lpstr>Policy Update</vt:lpstr>
      <vt:lpstr>Do You Consider Yourself an Advocate?</vt:lpstr>
      <vt:lpstr>What is a Policy?</vt:lpstr>
      <vt:lpstr>Who are Policy Makers You Can Advocate To?</vt:lpstr>
      <vt:lpstr>Why Now?</vt:lpstr>
      <vt:lpstr>The Registry of Unmet Needs (RUN)</vt:lpstr>
      <vt:lpstr>Samantha R. Ruling</vt:lpstr>
      <vt:lpstr>Medicaid Transformation—BH/IDD Tailored Plans Begin on April 1:</vt:lpstr>
      <vt:lpstr>Medicaid Transformation—Identify Your Call to Action—Translating these Changes</vt:lpstr>
      <vt:lpstr>Delete this slide – we can provide these resources as followup or on web site Expect Glitches and Identify System Issues that Need Rework</vt:lpstr>
      <vt:lpstr>Workforce Shortage</vt:lpstr>
      <vt:lpstr>Resources for You as an ADVOCATE:</vt:lpstr>
      <vt:lpstr>PowerPoint Presentation</vt:lpstr>
      <vt:lpstr>To reach 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Talking to Policy Makers</dc:title>
  <dc:creator>Ann Rodriguez</dc:creator>
  <cp:lastModifiedBy>Elizabeth Field</cp:lastModifiedBy>
  <cp:revision>5</cp:revision>
  <dcterms:created xsi:type="dcterms:W3CDTF">2022-09-06T23:13:06Z</dcterms:created>
  <dcterms:modified xsi:type="dcterms:W3CDTF">2023-01-15T22:50:06Z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0x010100E6F0C67B38D24A40A4750ACE2C7DEBCC</vt:lpwstr>
  </property>
  <property fmtid="{D5CDD505-2E9C-101B-9397-08002B2CF9AE}" pid="3" name="MediaServiceImageTags">
    <vt:lpwstr/>
  </property>
</Properties>
</file>